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51"/>
    <p:sldId id="257" r:id="rId52"/>
    <p:sldId id="258" r:id="rId53"/>
    <p:sldId id="259" r:id="rId54"/>
    <p:sldId id="260" r:id="rId55"/>
    <p:sldId id="261" r:id="rId56"/>
    <p:sldId id="262" r:id="rId57"/>
    <p:sldId id="263" r:id="rId58"/>
  </p:sldIdLst>
  <p:sldSz cx="18288000" cy="10287000"/>
  <p:notesSz cx="6858000" cy="9144000"/>
  <p:embeddedFontLst>
    <p:embeddedFont>
      <p:font typeface="Montserrat Classic" charset="1" panose="00000500000000000000"/>
      <p:regular r:id="rId6"/>
    </p:embeddedFont>
    <p:embeddedFont>
      <p:font typeface="Montserrat Classic Bold" charset="1" panose="00000800000000000000"/>
      <p:regular r:id="rId7"/>
    </p:embeddedFont>
    <p:embeddedFont>
      <p:font typeface="Glacial Indifference" charset="1" panose="00000000000000000000"/>
      <p:regular r:id="rId8"/>
    </p:embeddedFont>
    <p:embeddedFont>
      <p:font typeface="Glacial Indifference Bold" charset="1" panose="00000800000000000000"/>
      <p:regular r:id="rId9"/>
    </p:embeddedFont>
    <p:embeddedFont>
      <p:font typeface="Glacial Indifference Italics" charset="1" panose="00000000000000000000"/>
      <p:regular r:id="rId10"/>
    </p:embeddedFont>
    <p:embeddedFont>
      <p:font typeface="Glacial Indifference Bold Italics" charset="1" panose="00000800000000000000"/>
      <p:regular r:id="rId11"/>
    </p:embeddedFont>
    <p:embeddedFont>
      <p:font typeface="Libre Baskerville" charset="1" panose="02000000000000000000"/>
      <p:regular r:id="rId12"/>
    </p:embeddedFont>
    <p:embeddedFont>
      <p:font typeface="Libre Baskerville Bold" charset="1" panose="02000000000000000000"/>
      <p:regular r:id="rId13"/>
    </p:embeddedFont>
    <p:embeddedFont>
      <p:font typeface="Libre Baskerville Italics" charset="1" panose="02000000000000000000"/>
      <p:regular r:id="rId14"/>
    </p:embeddedFont>
    <p:embeddedFont>
      <p:font typeface="Aileron Regular" charset="1" panose="00000500000000000000"/>
      <p:regular r:id="rId15"/>
    </p:embeddedFont>
    <p:embeddedFont>
      <p:font typeface="Aileron Regular Bold" charset="1" panose="00000800000000000000"/>
      <p:regular r:id="rId16"/>
    </p:embeddedFont>
    <p:embeddedFont>
      <p:font typeface="Aileron Regular Italics" charset="1" panose="00000500000000000000"/>
      <p:regular r:id="rId17"/>
    </p:embeddedFont>
    <p:embeddedFont>
      <p:font typeface="Aileron Regular Bold Italics" charset="1" panose="00000800000000000000"/>
      <p:regular r:id="rId18"/>
    </p:embeddedFont>
    <p:embeddedFont>
      <p:font typeface="Nixie One" charset="1" panose="02000503080000020004"/>
      <p:regular r:id="rId19"/>
    </p:embeddedFont>
    <p:embeddedFont>
      <p:font typeface="Playfair Display" charset="1" panose="00000500000000000000"/>
      <p:regular r:id="rId20"/>
    </p:embeddedFont>
    <p:embeddedFont>
      <p:font typeface="Playfair Display Bold" charset="1" panose="00000800000000000000"/>
      <p:regular r:id="rId21"/>
    </p:embeddedFont>
    <p:embeddedFont>
      <p:font typeface="Playfair Display Italics" charset="1" panose="00000500000000000000"/>
      <p:regular r:id="rId22"/>
    </p:embeddedFont>
    <p:embeddedFont>
      <p:font typeface="Playfair Display Bold Italics" charset="1" panose="00000800000000000000"/>
      <p:regular r:id="rId23"/>
    </p:embeddedFont>
    <p:embeddedFont>
      <p:font typeface="Arimo" charset="1" panose="020B0604020202020204"/>
      <p:regular r:id="rId24"/>
    </p:embeddedFont>
    <p:embeddedFont>
      <p:font typeface="Arimo Bold" charset="1" panose="020B0704020202020204"/>
      <p:regular r:id="rId25"/>
    </p:embeddedFont>
    <p:embeddedFont>
      <p:font typeface="Arimo Italics" charset="1" panose="020B0604020202090204"/>
      <p:regular r:id="rId26"/>
    </p:embeddedFont>
    <p:embeddedFont>
      <p:font typeface="Arimo Bold Italics" charset="1" panose="020B0704020202090204"/>
      <p:regular r:id="rId27"/>
    </p:embeddedFont>
    <p:embeddedFont>
      <p:font typeface="Lilita One" charset="1" panose="02000000000000000000"/>
      <p:regular r:id="rId28"/>
    </p:embeddedFont>
    <p:embeddedFont>
      <p:font typeface="Rosario" charset="1" panose="02000503040000020003"/>
      <p:regular r:id="rId29"/>
    </p:embeddedFont>
    <p:embeddedFont>
      <p:font typeface="Rosario Bold" charset="1" panose="02000503060000020004"/>
      <p:regular r:id="rId30"/>
    </p:embeddedFont>
    <p:embeddedFont>
      <p:font typeface="Rosario Italics" charset="1" panose="02000506050000020003"/>
      <p:regular r:id="rId31"/>
    </p:embeddedFont>
    <p:embeddedFont>
      <p:font typeface="Rosario Bold Italics" charset="1" panose="02000503040000020003"/>
      <p:regular r:id="rId32"/>
    </p:embeddedFont>
    <p:embeddedFont>
      <p:font typeface="Roboto" charset="1" panose="02000000000000000000"/>
      <p:regular r:id="rId33"/>
    </p:embeddedFont>
    <p:embeddedFont>
      <p:font typeface="Roboto Bold" charset="1" panose="02000000000000000000"/>
      <p:regular r:id="rId34"/>
    </p:embeddedFont>
    <p:embeddedFont>
      <p:font typeface="Roboto Italics" charset="1" panose="02000000000000000000"/>
      <p:regular r:id="rId35"/>
    </p:embeddedFont>
    <p:embeddedFont>
      <p:font typeface="Roboto Bold Italics" charset="1" panose="02000000000000000000"/>
      <p:regular r:id="rId36"/>
    </p:embeddedFont>
    <p:embeddedFont>
      <p:font typeface="Aileron Heavy" charset="1" panose="00000A00000000000000"/>
      <p:regular r:id="rId37"/>
    </p:embeddedFont>
    <p:embeddedFont>
      <p:font typeface="Aileron Heavy Bold" charset="1" panose="00000A00000000000000"/>
      <p:regular r:id="rId38"/>
    </p:embeddedFont>
    <p:embeddedFont>
      <p:font typeface="Aileron Heavy Italics" charset="1" panose="00000A00000000000000"/>
      <p:regular r:id="rId39"/>
    </p:embeddedFont>
    <p:embeddedFont>
      <p:font typeface="Aileron Heavy Bold Italics" charset="1" panose="00000A00000000000000"/>
      <p:regular r:id="rId40"/>
    </p:embeddedFont>
    <p:embeddedFont>
      <p:font typeface="Clear Sans Bold" charset="1" panose="020B0803030202020304"/>
      <p:regular r:id="rId41"/>
    </p:embeddedFont>
    <p:embeddedFont>
      <p:font typeface="Clear Sans Bold Italics" charset="1" panose="020B0803030202090304"/>
      <p:regular r:id="rId42"/>
    </p:embeddedFont>
    <p:embeddedFont>
      <p:font typeface="Clear Sans Regular" charset="1" panose="020B0503030202020304"/>
      <p:regular r:id="rId43"/>
    </p:embeddedFont>
    <p:embeddedFont>
      <p:font typeface="Clear Sans Regular Bold" charset="1" panose="020B0603030202020304"/>
      <p:regular r:id="rId44"/>
    </p:embeddedFont>
    <p:embeddedFont>
      <p:font typeface="Clear Sans Regular Italics" charset="1" panose="020B0503030202090304"/>
      <p:regular r:id="rId45"/>
    </p:embeddedFont>
    <p:embeddedFont>
      <p:font typeface="Clear Sans Regular Bold Italics" charset="1" panose="020B0603030202090304"/>
      <p:regular r:id="rId46"/>
    </p:embeddedFont>
    <p:embeddedFont>
      <p:font typeface="Cerebri" charset="1" panose="00000500000000000000"/>
      <p:regular r:id="rId47"/>
    </p:embeddedFont>
    <p:embeddedFont>
      <p:font typeface="Cerebri Bold" charset="1" panose="00000800000000000000"/>
      <p:regular r:id="rId48"/>
    </p:embeddedFont>
    <p:embeddedFont>
      <p:font typeface="Cerebri Italics" charset="1" panose="00000500000000000000"/>
      <p:regular r:id="rId49"/>
    </p:embeddedFont>
    <p:embeddedFont>
      <p:font typeface="Cerebri Bold Italics" charset="1" panose="00000800000000000000"/>
      <p:regular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50" Target="fonts/font50.fntdata" Type="http://schemas.openxmlformats.org/officeDocument/2006/relationships/font"/><Relationship Id="rId51" Target="slides/slide1.xml" Type="http://schemas.openxmlformats.org/officeDocument/2006/relationships/slide"/><Relationship Id="rId52" Target="slides/slide2.xml" Type="http://schemas.openxmlformats.org/officeDocument/2006/relationships/slide"/><Relationship Id="rId53" Target="slides/slide3.xml" Type="http://schemas.openxmlformats.org/officeDocument/2006/relationships/slide"/><Relationship Id="rId54" Target="slides/slide4.xml" Type="http://schemas.openxmlformats.org/officeDocument/2006/relationships/slide"/><Relationship Id="rId55" Target="slides/slide5.xml" Type="http://schemas.openxmlformats.org/officeDocument/2006/relationships/slide"/><Relationship Id="rId56" Target="slides/slide6.xml" Type="http://schemas.openxmlformats.org/officeDocument/2006/relationships/slide"/><Relationship Id="rId57" Target="slides/slide7.xml" Type="http://schemas.openxmlformats.org/officeDocument/2006/relationships/slide"/><Relationship Id="rId58" Target="slides/slide8.xml" Type="http://schemas.openxmlformats.org/officeDocument/2006/relationships/slide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../media/image3.jpeg" Type="http://schemas.openxmlformats.org/officeDocument/2006/relationships/image"/><Relationship Id="rId5" Target="../media/image4.jpeg" Type="http://schemas.openxmlformats.org/officeDocument/2006/relationships/image"/><Relationship Id="rId6" Target="../media/image5.jpeg" Type="http://schemas.openxmlformats.org/officeDocument/2006/relationships/image"/><Relationship Id="rId7" Target="../media/image6.jpeg" Type="http://schemas.openxmlformats.org/officeDocument/2006/relationships/image"/><Relationship Id="rId8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10.svg" Type="http://schemas.openxmlformats.org/officeDocument/2006/relationships/image"/><Relationship Id="rId5" Target="../media/image11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Relationship Id="rId3" Target="../media/image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svg" Type="http://schemas.openxmlformats.org/officeDocument/2006/relationships/image"/><Relationship Id="rId3" Target="../media/image1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png" Type="http://schemas.openxmlformats.org/officeDocument/2006/relationships/image"/><Relationship Id="rId7" Target="../media/image19.png" Type="http://schemas.openxmlformats.org/officeDocument/2006/relationships/image"/><Relationship Id="rId8" Target="../media/image20.jpeg" Type="http://schemas.openxmlformats.org/officeDocument/2006/relationships/image"/><Relationship Id="rId9" Target="../media/image21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svg" Type="http://schemas.openxmlformats.org/officeDocument/2006/relationships/image"/><Relationship Id="rId11" Target="../media/image32.svg" Type="http://schemas.openxmlformats.org/officeDocument/2006/relationships/image"/><Relationship Id="rId12" Target="../media/image33.png" Type="http://schemas.openxmlformats.org/officeDocument/2006/relationships/image"/><Relationship Id="rId2" Target="../media/image8.pn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svg" Type="http://schemas.openxmlformats.org/officeDocument/2006/relationships/image"/><Relationship Id="rId7" Target="../media/image28.svg" Type="http://schemas.openxmlformats.org/officeDocument/2006/relationships/image"/><Relationship Id="rId8" Target="../media/image29.svg" Type="http://schemas.openxmlformats.org/officeDocument/2006/relationships/image"/><Relationship Id="rId9" Target="../media/image30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png" Type="http://schemas.openxmlformats.org/officeDocument/2006/relationships/image"/><Relationship Id="rId3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342900"/>
            <a:ext cx="18288000" cy="8879172"/>
            <a:chOff x="0" y="0"/>
            <a:chExt cx="24384000" cy="11838896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>
              <a:alphaModFix amt="86000"/>
            </a:blip>
            <a:srcRect l="0" t="51583" r="0" b="12277"/>
            <a:stretch>
              <a:fillRect/>
            </a:stretch>
          </p:blipFill>
          <p:spPr>
            <a:xfrm>
              <a:off x="0" y="0"/>
              <a:ext cx="16239067" cy="3912432"/>
            </a:xfrm>
            <a:prstGeom prst="rect">
              <a:avLst/>
            </a:prstGeom>
          </p:spPr>
        </p:pic>
        <p:pic>
          <p:nvPicPr>
            <p:cNvPr name="Picture 4" id="4"/>
            <p:cNvPicPr>
              <a:picLocks noChangeAspect="true"/>
            </p:cNvPicPr>
            <p:nvPr/>
          </p:nvPicPr>
          <p:blipFill>
            <a:blip r:embed="rId3">
              <a:alphaModFix amt="86000"/>
            </a:blip>
            <a:srcRect l="0" t="13758" r="0" b="13758"/>
            <a:stretch>
              <a:fillRect/>
            </a:stretch>
          </p:blipFill>
          <p:spPr>
            <a:xfrm>
              <a:off x="16289867" y="0"/>
              <a:ext cx="8094133" cy="3912432"/>
            </a:xfrm>
            <a:prstGeom prst="rect">
              <a:avLst/>
            </a:prstGeom>
          </p:spPr>
        </p:pic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4">
              <a:alphaModFix amt="86000"/>
            </a:blip>
            <a:srcRect l="0" t="4443" r="0" b="19285"/>
            <a:stretch>
              <a:fillRect/>
            </a:stretch>
          </p:blipFill>
          <p:spPr>
            <a:xfrm>
              <a:off x="0" y="3963232"/>
              <a:ext cx="8094133" cy="3912432"/>
            </a:xfrm>
            <a:prstGeom prst="rect">
              <a:avLst/>
            </a:prstGeom>
          </p:spPr>
        </p:pic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5">
              <a:alphaModFix amt="86000"/>
            </a:blip>
            <a:srcRect l="0" t="27811" r="0" b="27811"/>
            <a:stretch>
              <a:fillRect/>
            </a:stretch>
          </p:blipFill>
          <p:spPr>
            <a:xfrm>
              <a:off x="8144933" y="3963232"/>
              <a:ext cx="16239067" cy="3912432"/>
            </a:xfrm>
            <a:prstGeom prst="rect">
              <a:avLst/>
            </a:prstGeom>
          </p:spPr>
        </p:pic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6">
              <a:alphaModFix amt="86000"/>
            </a:blip>
            <a:srcRect l="0" t="24891" r="0" b="38992"/>
            <a:stretch>
              <a:fillRect/>
            </a:stretch>
          </p:blipFill>
          <p:spPr>
            <a:xfrm>
              <a:off x="0" y="7926464"/>
              <a:ext cx="16239067" cy="3912432"/>
            </a:xfrm>
            <a:prstGeom prst="rect">
              <a:avLst/>
            </a:prstGeom>
          </p:spPr>
        </p:pic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7">
              <a:alphaModFix amt="86000"/>
            </a:blip>
            <a:srcRect l="0" t="13758" r="0" b="13758"/>
            <a:stretch>
              <a:fillRect/>
            </a:stretch>
          </p:blipFill>
          <p:spPr>
            <a:xfrm>
              <a:off x="16289867" y="7926464"/>
              <a:ext cx="8094133" cy="3912432"/>
            </a:xfrm>
            <a:prstGeom prst="rect">
              <a:avLst/>
            </a:prstGeom>
          </p:spPr>
        </p:pic>
      </p:grpSp>
      <p:pic>
        <p:nvPicPr>
          <p:cNvPr name="Picture 9" id="9"/>
          <p:cNvPicPr>
            <a:picLocks noChangeAspect="true"/>
          </p:cNvPicPr>
          <p:nvPr/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0">
            <a:off x="5160052" y="8633968"/>
            <a:ext cx="1174190" cy="1496313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6334242" y="8917846"/>
            <a:ext cx="7060406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1C1C17"/>
                </a:solidFill>
                <a:latin typeface="Montserrat Classic"/>
              </a:rPr>
              <a:t>MATERNAL SPOTLIGHT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7557569"/>
            <a:ext cx="18683539" cy="3057512"/>
          </a:xfrm>
          <a:prstGeom prst="rect">
            <a:avLst/>
          </a:prstGeom>
          <a:solidFill>
            <a:srgbClr val="000000"/>
          </a:solidFill>
        </p:spPr>
      </p:sp>
      <p:sp>
        <p:nvSpPr>
          <p:cNvPr name="TextBox 3" id="3"/>
          <p:cNvSpPr txBox="true"/>
          <p:nvPr/>
        </p:nvSpPr>
        <p:spPr>
          <a:xfrm rot="0">
            <a:off x="726563" y="8204600"/>
            <a:ext cx="13239096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000"/>
              </a:lnSpc>
            </a:pPr>
            <a:r>
              <a:rPr lang="en-US" sz="6000" spc="120">
                <a:solidFill>
                  <a:srgbClr val="FFFFFF"/>
                </a:solidFill>
                <a:latin typeface="Clear Sans Bold Bold"/>
              </a:rPr>
              <a:t>Our Purpose.</a:t>
            </a:r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6749294" y="8385575"/>
            <a:ext cx="1369693" cy="1745449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7483783" y="824692"/>
            <a:ext cx="10635204" cy="5729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70"/>
              </a:lnSpc>
              <a:spcBef>
                <a:spcPct val="0"/>
              </a:spcBef>
            </a:pPr>
            <a:r>
              <a:rPr lang="en-US" sz="5113" spc="102">
                <a:solidFill>
                  <a:srgbClr val="000000"/>
                </a:solidFill>
                <a:latin typeface="Nixie One Bold"/>
              </a:rPr>
              <a:t>We seek to</a:t>
            </a:r>
            <a:r>
              <a:rPr lang="en-US" sz="5113" spc="102">
                <a:solidFill>
                  <a:srgbClr val="000000"/>
                </a:solidFill>
                <a:latin typeface="Nixie One Bold"/>
              </a:rPr>
              <a:t> make maternal well-being more equitable through evidence-based empowerment of women, birthing parents, caregivers, families, and communities.</a:t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46516" y="3231870"/>
            <a:ext cx="4325699" cy="4325699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4966055" y="2620464"/>
            <a:ext cx="2517728" cy="2844890"/>
          </a:xfrm>
          <a:prstGeom prst="rect">
            <a:avLst/>
          </a:prstGeom>
        </p:spPr>
      </p:pic>
      <p:grpSp>
        <p:nvGrpSpPr>
          <p:cNvPr name="Group 8" id="8"/>
          <p:cNvGrpSpPr/>
          <p:nvPr/>
        </p:nvGrpSpPr>
        <p:grpSpPr>
          <a:xfrm rot="0">
            <a:off x="965519" y="182699"/>
            <a:ext cx="6030239" cy="3364886"/>
            <a:chOff x="0" y="0"/>
            <a:chExt cx="8040319" cy="4486514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-66675"/>
              <a:ext cx="7653716" cy="5434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409"/>
                </a:lnSpc>
              </a:pPr>
              <a:r>
                <a:rPr lang="en-US" sz="2351" spc="470">
                  <a:solidFill>
                    <a:srgbClr val="000000"/>
                  </a:solidFill>
                  <a:latin typeface="Playfair Display"/>
                </a:rPr>
                <a:t>WE BELIEVE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768346"/>
              <a:ext cx="8040319" cy="319213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6297"/>
                </a:lnSpc>
              </a:pPr>
              <a:r>
                <a:rPr lang="en-US" sz="5725" spc="858">
                  <a:solidFill>
                    <a:srgbClr val="000000"/>
                  </a:solidFill>
                  <a:latin typeface="Glacial Indifference Bold"/>
                </a:rPr>
                <a:t>EVIDENCE</a:t>
              </a:r>
            </a:p>
            <a:p>
              <a:pPr>
                <a:lnSpc>
                  <a:spcPts val="6297"/>
                </a:lnSpc>
              </a:pPr>
              <a:r>
                <a:rPr lang="en-US" sz="5725" spc="858">
                  <a:solidFill>
                    <a:srgbClr val="000000"/>
                  </a:solidFill>
                  <a:latin typeface="Glacial Indifference Bold"/>
                </a:rPr>
                <a:t>EMPOWERS</a:t>
              </a:r>
            </a:p>
            <a:p>
              <a:pPr>
                <a:lnSpc>
                  <a:spcPts val="6297"/>
                </a:lnSpc>
              </a:pPr>
              <a:r>
                <a:rPr lang="en-US" sz="5725" spc="858">
                  <a:solidFill>
                    <a:srgbClr val="000000"/>
                  </a:solidFill>
                  <a:latin typeface="Glacial Indifference Bold"/>
                </a:rPr>
                <a:t>EQUITY</a:t>
              </a:r>
            </a:p>
          </p:txBody>
        </p:sp>
        <p:sp>
          <p:nvSpPr>
            <p:cNvPr name="AutoShape 11" id="11"/>
            <p:cNvSpPr/>
            <p:nvPr/>
          </p:nvSpPr>
          <p:spPr>
            <a:xfrm rot="0">
              <a:off x="0" y="4315947"/>
              <a:ext cx="7191615" cy="170568"/>
            </a:xfrm>
            <a:prstGeom prst="rect">
              <a:avLst/>
            </a:prstGeom>
            <a:solidFill>
              <a:srgbClr val="000000"/>
            </a:solidFill>
          </p:spPr>
        </p:sp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5160621" y="182699"/>
            <a:ext cx="1929776" cy="79439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9714525" y="1524988"/>
            <a:ext cx="8904035" cy="32226"/>
          </a:xfrm>
          <a:prstGeom prst="rect">
            <a:avLst/>
          </a:prstGeom>
          <a:solidFill>
            <a:srgbClr val="000000"/>
          </a:solidFill>
        </p:spPr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7929768" y="385803"/>
            <a:ext cx="10358232" cy="6905488"/>
          </a:xfrm>
          <a:prstGeom prst="rect">
            <a:avLst/>
          </a:prstGeom>
        </p:spPr>
      </p:pic>
      <p:sp>
        <p:nvSpPr>
          <p:cNvPr name="AutoShape 4" id="4"/>
          <p:cNvSpPr/>
          <p:nvPr/>
        </p:nvSpPr>
        <p:spPr>
          <a:xfrm rot="0">
            <a:off x="0" y="7557569"/>
            <a:ext cx="18683539" cy="3057512"/>
          </a:xfrm>
          <a:prstGeom prst="rect">
            <a:avLst/>
          </a:prstGeom>
          <a:solidFill>
            <a:srgbClr val="000000"/>
          </a:solidFill>
        </p:spPr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6749294" y="8385575"/>
            <a:ext cx="1369693" cy="1745449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726563" y="8204600"/>
            <a:ext cx="13239096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000"/>
              </a:lnSpc>
            </a:pPr>
            <a:r>
              <a:rPr lang="en-US" sz="6000" spc="120">
                <a:solidFill>
                  <a:srgbClr val="FFFFFF"/>
                </a:solidFill>
                <a:latin typeface="Clear Sans Bold Bold"/>
              </a:rPr>
              <a:t>The Birth of Maternal Spotlight.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64067" y="297180"/>
            <a:ext cx="4678553" cy="2573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400"/>
              </a:lnSpc>
            </a:pPr>
            <a:r>
              <a:rPr lang="en-US" sz="3600" spc="144">
                <a:solidFill>
                  <a:srgbClr val="000000"/>
                </a:solidFill>
                <a:latin typeface="Clear Sans Regular Bold"/>
              </a:rPr>
              <a:t>The</a:t>
            </a:r>
          </a:p>
          <a:p>
            <a:pPr>
              <a:lnSpc>
                <a:spcPts val="5400"/>
              </a:lnSpc>
            </a:pPr>
            <a:r>
              <a:rPr lang="en-US" sz="3600" spc="144">
                <a:solidFill>
                  <a:srgbClr val="000000"/>
                </a:solidFill>
                <a:latin typeface="Clear Sans Regular Bold"/>
              </a:rPr>
              <a:t>Maternal Spotlight</a:t>
            </a:r>
          </a:p>
          <a:p>
            <a:pPr>
              <a:lnSpc>
                <a:spcPts val="5400"/>
              </a:lnSpc>
            </a:pPr>
            <a:r>
              <a:rPr lang="en-US" sz="3600" spc="144">
                <a:solidFill>
                  <a:srgbClr val="000000"/>
                </a:solidFill>
                <a:latin typeface="Clear Sans Regular Bold"/>
              </a:rPr>
              <a:t>Framework:</a:t>
            </a:r>
          </a:p>
          <a:p>
            <a:pPr>
              <a:lnSpc>
                <a:spcPts val="4200"/>
              </a:lnSpc>
            </a:pPr>
            <a:r>
              <a:rPr lang="en-US" sz="2800" spc="112">
                <a:solidFill>
                  <a:srgbClr val="000000"/>
                </a:solidFill>
                <a:latin typeface="Clear Sans Regular Bold Italics"/>
              </a:rPr>
              <a:t>A New Approach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4867595" y="848031"/>
            <a:ext cx="8741852" cy="8590939"/>
            <a:chOff x="0" y="0"/>
            <a:chExt cx="11655803" cy="11454585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94986" y="0"/>
              <a:ext cx="11454585" cy="11454585"/>
              <a:chOff x="0" y="0"/>
              <a:chExt cx="6350000" cy="6350000"/>
            </a:xfrm>
          </p:grpSpPr>
          <p:sp>
            <p:nvSpPr>
              <p:cNvPr name="Freeform 5" id="5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21665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D8D8D8">
                  <a:alpha val="32941"/>
                </a:srgbClr>
              </a:solidFill>
            </p:spPr>
          </p:sp>
        </p:grpSp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718526" y="449972"/>
              <a:ext cx="4250001" cy="3653964"/>
            </a:xfrm>
            <a:prstGeom prst="rect">
              <a:avLst/>
            </a:prstGeom>
          </p:spPr>
        </p:pic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5749016" y="7339843"/>
              <a:ext cx="4250001" cy="3653964"/>
            </a:xfrm>
            <a:prstGeom prst="rect">
              <a:avLst/>
            </a:prstGeom>
          </p:spPr>
        </p:pic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5735292" y="440342"/>
              <a:ext cx="4250001" cy="3653964"/>
            </a:xfrm>
            <a:prstGeom prst="rect">
              <a:avLst/>
            </a:prstGeom>
          </p:spPr>
        </p:pic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1718526" y="7339843"/>
              <a:ext cx="4250001" cy="3653964"/>
            </a:xfrm>
            <a:prstGeom prst="rect">
              <a:avLst/>
            </a:prstGeom>
          </p:spPr>
        </p:pic>
        <p:pic>
          <p:nvPicPr>
            <p:cNvPr name="Picture 10" id="10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-298018" y="3914877"/>
              <a:ext cx="4250001" cy="3653964"/>
            </a:xfrm>
            <a:prstGeom prst="rect">
              <a:avLst/>
            </a:prstGeom>
          </p:spPr>
        </p:pic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5400000">
              <a:off x="7703821" y="3900310"/>
              <a:ext cx="4250001" cy="3653964"/>
            </a:xfrm>
            <a:prstGeom prst="rect">
              <a:avLst/>
            </a:prstGeom>
          </p:spPr>
        </p:pic>
        <p:sp>
          <p:nvSpPr>
            <p:cNvPr name="TextBox 12" id="12"/>
            <p:cNvSpPr txBox="true"/>
            <p:nvPr/>
          </p:nvSpPr>
          <p:spPr>
            <a:xfrm rot="0">
              <a:off x="4051150" y="5088433"/>
              <a:ext cx="3542258" cy="119265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453"/>
                </a:lnSpc>
              </a:pPr>
              <a:r>
                <a:rPr lang="en-US" sz="3197">
                  <a:solidFill>
                    <a:srgbClr val="403C35"/>
                  </a:solidFill>
                  <a:latin typeface="Aileron Heavy Bold"/>
                </a:rPr>
                <a:t>Maternal</a:t>
              </a:r>
            </a:p>
            <a:p>
              <a:pPr algn="ctr">
                <a:lnSpc>
                  <a:spcPts val="3453"/>
                </a:lnSpc>
              </a:pPr>
              <a:r>
                <a:rPr lang="en-US" sz="3197">
                  <a:solidFill>
                    <a:srgbClr val="403C35"/>
                  </a:solidFill>
                  <a:latin typeface="Aileron Heavy Bold"/>
                </a:rPr>
                <a:t>Experience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262397" y="5544173"/>
              <a:ext cx="3116224" cy="5111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916"/>
                </a:lnSpc>
              </a:pPr>
              <a:r>
                <a:rPr lang="en-US" sz="2471">
                  <a:solidFill>
                    <a:srgbClr val="FFFFFF"/>
                  </a:solidFill>
                  <a:latin typeface="Aileron Regular Bold"/>
                </a:rPr>
                <a:t>CAREGIVING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2301839" y="2076772"/>
              <a:ext cx="3116224" cy="5111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916"/>
                </a:lnSpc>
              </a:pPr>
              <a:r>
                <a:rPr lang="en-US" sz="2471">
                  <a:solidFill>
                    <a:srgbClr val="FFFFFF"/>
                  </a:solidFill>
                  <a:latin typeface="Aileron Regular Bold"/>
                </a:rPr>
                <a:t>FERTILITY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6314146" y="2076772"/>
              <a:ext cx="3116224" cy="5111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916"/>
                </a:lnSpc>
              </a:pPr>
              <a:r>
                <a:rPr lang="en-US" sz="2471">
                  <a:solidFill>
                    <a:srgbClr val="FFFFFF"/>
                  </a:solidFill>
                  <a:latin typeface="Aileron Regular Bold"/>
                </a:rPr>
                <a:t>PRENATAL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8270709" y="5544276"/>
              <a:ext cx="3116224" cy="5111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916"/>
                </a:lnSpc>
              </a:pPr>
              <a:r>
                <a:rPr lang="en-US" sz="2471">
                  <a:solidFill>
                    <a:srgbClr val="FFFFFF"/>
                  </a:solidFill>
                  <a:latin typeface="Aileron Regular Bold"/>
                </a:rPr>
                <a:t>CHILDBIRTH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2280225" y="8901222"/>
              <a:ext cx="3116224" cy="5111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916"/>
                </a:lnSpc>
              </a:pPr>
              <a:r>
                <a:rPr lang="en-US" sz="2471">
                  <a:solidFill>
                    <a:srgbClr val="FFFFFF"/>
                  </a:solidFill>
                  <a:latin typeface="Aileron Regular Bold"/>
                </a:rPr>
                <a:t>LOSS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6315905" y="8906508"/>
              <a:ext cx="3116224" cy="5111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916"/>
                </a:lnSpc>
              </a:pPr>
              <a:r>
                <a:rPr lang="en-US" sz="2471">
                  <a:solidFill>
                    <a:srgbClr val="FFFFFF"/>
                  </a:solidFill>
                  <a:latin typeface="Aileron Regular Bold"/>
                </a:rPr>
                <a:t>POSTPARTUM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5130720" y="263002"/>
              <a:ext cx="1383117" cy="4069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30"/>
                </a:lnSpc>
              </a:pPr>
              <a:r>
                <a:rPr lang="en-US" sz="1879">
                  <a:solidFill>
                    <a:srgbClr val="000000"/>
                  </a:solidFill>
                  <a:latin typeface="Aileron Regular"/>
                </a:rPr>
                <a:t>IDENTITY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4627112" y="10773211"/>
              <a:ext cx="2390334" cy="4069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630"/>
                </a:lnSpc>
              </a:pPr>
              <a:r>
                <a:rPr lang="en-US" sz="1879">
                  <a:solidFill>
                    <a:srgbClr val="000000"/>
                  </a:solidFill>
                  <a:latin typeface="Aileron Regular"/>
                </a:rPr>
                <a:t>RELATIONSHIPS</a:t>
              </a:r>
            </a:p>
          </p:txBody>
        </p:sp>
      </p:grpSp>
      <p:pic>
        <p:nvPicPr>
          <p:cNvPr name="Picture 21" id="21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6749294" y="8385575"/>
            <a:ext cx="1369693" cy="174544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7557569"/>
            <a:ext cx="18683539" cy="3057512"/>
          </a:xfrm>
          <a:prstGeom prst="rect">
            <a:avLst/>
          </a:prstGeom>
          <a:solidFill>
            <a:srgbClr val="000000"/>
          </a:solidFill>
        </p:spPr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6749294" y="8385575"/>
            <a:ext cx="1369693" cy="1745449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1067868" y="1483649"/>
            <a:ext cx="16191432" cy="1963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40"/>
              </a:lnSpc>
            </a:pPr>
            <a:r>
              <a:rPr lang="en-US" sz="4000" spc="80">
                <a:solidFill>
                  <a:srgbClr val="000000"/>
                </a:solidFill>
                <a:latin typeface="Nixie One"/>
              </a:rPr>
              <a:t>As</a:t>
            </a:r>
            <a:r>
              <a:rPr lang="en-US" sz="4000" spc="80">
                <a:solidFill>
                  <a:srgbClr val="000000"/>
                </a:solidFill>
                <a:latin typeface="Nixie One"/>
              </a:rPr>
              <a:t> a team of social scientists, clinicians, and birth workers, we are committed to addressing a range of maternal experiences - including those that are not fully understood.</a:t>
            </a:r>
          </a:p>
        </p:txBody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383003" y="4099183"/>
            <a:ext cx="2379374" cy="2379374"/>
            <a:chOff x="0" y="0"/>
            <a:chExt cx="6350000" cy="6350000"/>
          </a:xfrm>
        </p:grpSpPr>
        <p:sp>
          <p:nvSpPr>
            <p:cNvPr name="Freeform 6" id="6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r="r" b="b" t="t" l="l"/>
              <a:pathLst>
                <a:path h="6351270" w="635000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3"/>
              <a:stretch>
                <a:fillRect l="-10" r="-10" t="0" b="-20"/>
              </a:stretch>
            </a:blip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2895727" y="4099183"/>
            <a:ext cx="2379374" cy="2379374"/>
            <a:chOff x="0" y="0"/>
            <a:chExt cx="6350000" cy="6350000"/>
          </a:xfrm>
        </p:grpSpPr>
        <p:sp>
          <p:nvSpPr>
            <p:cNvPr name="Freeform 8" id="8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r="r" b="b" t="t" l="l"/>
              <a:pathLst>
                <a:path h="6351270" w="635000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4"/>
              <a:stretch>
                <a:fillRect l="-50846" r="-50158" t="0" b="-13769"/>
              </a:stretch>
            </a:blip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5413613" y="4099183"/>
            <a:ext cx="2379374" cy="2379374"/>
            <a:chOff x="0" y="0"/>
            <a:chExt cx="6350000" cy="6350000"/>
          </a:xfrm>
        </p:grpSpPr>
        <p:sp>
          <p:nvSpPr>
            <p:cNvPr name="Freeform 10" id="10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r="r" b="b" t="t" l="l"/>
              <a:pathLst>
                <a:path h="6351270" w="635000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5"/>
              <a:stretch>
                <a:fillRect l="-9" r="-9" t="0" b="-20"/>
              </a:stretch>
            </a:blip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7951798" y="4099183"/>
            <a:ext cx="2379374" cy="2379374"/>
            <a:chOff x="0" y="0"/>
            <a:chExt cx="6350000" cy="6350000"/>
          </a:xfrm>
        </p:grpSpPr>
        <p:sp>
          <p:nvSpPr>
            <p:cNvPr name="Freeform 12" id="12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r="r" b="b" t="t" l="l"/>
              <a:pathLst>
                <a:path h="6351270" w="635000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6"/>
              <a:stretch>
                <a:fillRect l="-10" r="-10" t="0" b="-20"/>
              </a:stretch>
            </a:blipFill>
          </p:spPr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15564790" y="4099183"/>
            <a:ext cx="2379374" cy="2379374"/>
            <a:chOff x="0" y="0"/>
            <a:chExt cx="6350000" cy="6350000"/>
          </a:xfrm>
        </p:grpSpPr>
        <p:sp>
          <p:nvSpPr>
            <p:cNvPr name="Freeform 14" id="14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r="r" b="b" t="t" l="l"/>
              <a:pathLst>
                <a:path h="6351270" w="635000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7"/>
              <a:stretch>
                <a:fillRect l="-10" r="-10" t="0" b="-20"/>
              </a:stretch>
            </a:blipFill>
          </p:spPr>
        </p:sp>
      </p:grp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12999860" y="4099183"/>
            <a:ext cx="2379374" cy="2379374"/>
            <a:chOff x="0" y="0"/>
            <a:chExt cx="6350000" cy="6350000"/>
          </a:xfrm>
        </p:grpSpPr>
        <p:sp>
          <p:nvSpPr>
            <p:cNvPr name="Freeform 16" id="16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r="r" b="b" t="t" l="l"/>
              <a:pathLst>
                <a:path h="6351270" w="635000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8"/>
              <a:stretch>
                <a:fillRect l="0" r="-20667" t="-145" b="-80855"/>
              </a:stretch>
            </a:blipFill>
          </p:spPr>
        </p:sp>
      </p:grp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10467447" y="4099183"/>
            <a:ext cx="2379374" cy="2379374"/>
            <a:chOff x="0" y="0"/>
            <a:chExt cx="6350000" cy="6350000"/>
          </a:xfrm>
        </p:grpSpPr>
        <p:sp>
          <p:nvSpPr>
            <p:cNvPr name="Freeform 18" id="18"/>
            <p:cNvSpPr/>
            <p:nvPr/>
          </p:nvSpPr>
          <p:spPr>
            <a:xfrm>
              <a:off x="0" y="0"/>
              <a:ext cx="6350000" cy="6351270"/>
            </a:xfrm>
            <a:custGeom>
              <a:avLst/>
              <a:gdLst/>
              <a:ahLst/>
              <a:cxnLst/>
              <a:rect r="r" b="b" t="t" l="l"/>
              <a:pathLst>
                <a:path h="6351270" w="6350000">
                  <a:moveTo>
                    <a:pt x="0" y="5955030"/>
                  </a:moveTo>
                  <a:lnTo>
                    <a:pt x="0" y="394970"/>
                  </a:lnTo>
                  <a:cubicBezTo>
                    <a:pt x="0" y="176530"/>
                    <a:pt x="176530" y="0"/>
                    <a:pt x="394970" y="0"/>
                  </a:cubicBezTo>
                  <a:lnTo>
                    <a:pt x="5956300" y="0"/>
                  </a:lnTo>
                  <a:cubicBezTo>
                    <a:pt x="6173470" y="0"/>
                    <a:pt x="6350000" y="176530"/>
                    <a:pt x="6350000" y="394970"/>
                  </a:cubicBezTo>
                  <a:cubicBezTo>
                    <a:pt x="6350000" y="394970"/>
                    <a:pt x="6350000" y="394970"/>
                    <a:pt x="6350000" y="394970"/>
                  </a:cubicBezTo>
                  <a:lnTo>
                    <a:pt x="6350000" y="5956300"/>
                  </a:lnTo>
                  <a:cubicBezTo>
                    <a:pt x="6350000" y="6174740"/>
                    <a:pt x="6173470" y="6351270"/>
                    <a:pt x="5955030" y="6351270"/>
                  </a:cubicBezTo>
                  <a:lnTo>
                    <a:pt x="5955030" y="6351270"/>
                  </a:lnTo>
                  <a:lnTo>
                    <a:pt x="394970" y="6351270"/>
                  </a:lnTo>
                  <a:cubicBezTo>
                    <a:pt x="176530" y="6350000"/>
                    <a:pt x="0" y="6173470"/>
                    <a:pt x="0" y="5955030"/>
                  </a:cubicBezTo>
                  <a:cubicBezTo>
                    <a:pt x="0" y="5955030"/>
                    <a:pt x="0" y="5955030"/>
                    <a:pt x="0" y="5955030"/>
                  </a:cubicBezTo>
                  <a:close/>
                </a:path>
              </a:pathLst>
            </a:custGeom>
            <a:blipFill>
              <a:blip r:embed="rId9"/>
              <a:stretch>
                <a:fillRect l="0" r="0" t="-1949" b="-47933"/>
              </a:stretch>
            </a:blip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726563" y="8204600"/>
            <a:ext cx="13239096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000"/>
              </a:lnSpc>
            </a:pPr>
            <a:r>
              <a:rPr lang="en-US" sz="6000" spc="120">
                <a:solidFill>
                  <a:srgbClr val="FFFFFF"/>
                </a:solidFill>
                <a:latin typeface="Clear Sans Bold Bold"/>
              </a:rPr>
              <a:t>Our Team.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7557569"/>
            <a:ext cx="18683539" cy="3057512"/>
          </a:xfrm>
          <a:prstGeom prst="rect">
            <a:avLst/>
          </a:prstGeom>
          <a:solidFill>
            <a:srgbClr val="000000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9315389" y="3006962"/>
            <a:ext cx="1576402" cy="1576402"/>
            <a:chOff x="0" y="0"/>
            <a:chExt cx="6350000" cy="6350000"/>
          </a:xfrm>
        </p:grpSpPr>
        <p:sp>
          <p:nvSpPr>
            <p:cNvPr name="Freeform 4" id="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9424528" y="2954457"/>
            <a:ext cx="1331548" cy="169684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028700" y="3103928"/>
            <a:ext cx="1870097" cy="1397898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778348" y="4029300"/>
            <a:ext cx="370802" cy="472526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6749294" y="8385575"/>
            <a:ext cx="1369693" cy="1745449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726563" y="8204600"/>
            <a:ext cx="13239096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000"/>
              </a:lnSpc>
            </a:pPr>
            <a:r>
              <a:rPr lang="en-US" sz="6000" spc="120">
                <a:solidFill>
                  <a:srgbClr val="FFFFFF"/>
                </a:solidFill>
                <a:latin typeface="Clear Sans Bold Bold"/>
              </a:rPr>
              <a:t>What we do.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1127381" y="3393215"/>
            <a:ext cx="6070544" cy="1190149"/>
            <a:chOff x="0" y="0"/>
            <a:chExt cx="8094059" cy="1586866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0" y="66675"/>
              <a:ext cx="8094059" cy="7892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93"/>
                </a:lnSpc>
              </a:pPr>
              <a:r>
                <a:rPr lang="en-US" sz="4279">
                  <a:solidFill>
                    <a:srgbClr val="000000"/>
                  </a:solidFill>
                  <a:latin typeface="Libre Baskerville"/>
                </a:rPr>
                <a:t>Microgrant Program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553852" y="905927"/>
              <a:ext cx="6986355" cy="6809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323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351404" y="3488131"/>
            <a:ext cx="6208802" cy="1217255"/>
            <a:chOff x="0" y="0"/>
            <a:chExt cx="8278402" cy="1623007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0" y="66675"/>
              <a:ext cx="8278402" cy="8087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595"/>
                </a:lnSpc>
              </a:pPr>
              <a:r>
                <a:rPr lang="en-US" sz="4376">
                  <a:solidFill>
                    <a:srgbClr val="000000"/>
                  </a:solidFill>
                  <a:latin typeface="Libre Baskerville"/>
                </a:rPr>
                <a:t>Podcast Series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566466" y="928729"/>
              <a:ext cx="7145470" cy="69427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21"/>
                </a:lnSpc>
              </a:pP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7557569"/>
            <a:ext cx="18683539" cy="3057512"/>
          </a:xfrm>
          <a:prstGeom prst="rect">
            <a:avLst/>
          </a:prstGeom>
          <a:solidFill>
            <a:srgbClr val="000000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10641939" y="29798"/>
            <a:ext cx="5283930" cy="10228627"/>
            <a:chOff x="0" y="0"/>
            <a:chExt cx="1601191" cy="3099584"/>
          </a:xfrm>
        </p:grpSpPr>
        <p:sp>
          <p:nvSpPr>
            <p:cNvPr name="Freeform 4" id="4"/>
            <p:cNvSpPr/>
            <p:nvPr/>
          </p:nvSpPr>
          <p:spPr>
            <a:xfrm>
              <a:off x="10160" y="16510"/>
              <a:ext cx="1578331" cy="3071644"/>
            </a:xfrm>
            <a:custGeom>
              <a:avLst/>
              <a:gdLst/>
              <a:ahLst/>
              <a:cxnLst/>
              <a:rect r="r" b="b" t="t" l="l"/>
              <a:pathLst>
                <a:path h="3071644" w="1578331">
                  <a:moveTo>
                    <a:pt x="1578331" y="3071644"/>
                  </a:moveTo>
                  <a:lnTo>
                    <a:pt x="0" y="3064024"/>
                  </a:lnTo>
                  <a:lnTo>
                    <a:pt x="0" y="1078553"/>
                  </a:lnTo>
                  <a:lnTo>
                    <a:pt x="17780" y="19050"/>
                  </a:lnTo>
                  <a:lnTo>
                    <a:pt x="784858" y="0"/>
                  </a:lnTo>
                  <a:lnTo>
                    <a:pt x="1559281" y="5080"/>
                  </a:lnTo>
                  <a:close/>
                </a:path>
              </a:pathLst>
            </a:custGeom>
            <a:solidFill>
              <a:srgbClr val="68A1E0"/>
            </a:solidFill>
          </p:spPr>
        </p:sp>
        <p:sp>
          <p:nvSpPr>
            <p:cNvPr name="Freeform 5" id="5"/>
            <p:cNvSpPr/>
            <p:nvPr/>
          </p:nvSpPr>
          <p:spPr>
            <a:xfrm>
              <a:off x="-3810" y="0"/>
              <a:ext cx="1607541" cy="3098314"/>
            </a:xfrm>
            <a:custGeom>
              <a:avLst/>
              <a:gdLst/>
              <a:ahLst/>
              <a:cxnLst/>
              <a:rect r="r" b="b" t="t" l="l"/>
              <a:pathLst>
                <a:path h="3098314" w="1607541">
                  <a:moveTo>
                    <a:pt x="1573251" y="21590"/>
                  </a:moveTo>
                  <a:cubicBezTo>
                    <a:pt x="1574521" y="34290"/>
                    <a:pt x="1574521" y="44450"/>
                    <a:pt x="1575791" y="54610"/>
                  </a:cubicBezTo>
                  <a:cubicBezTo>
                    <a:pt x="1578331" y="110331"/>
                    <a:pt x="1579601" y="176932"/>
                    <a:pt x="1582141" y="241153"/>
                  </a:cubicBezTo>
                  <a:cubicBezTo>
                    <a:pt x="1582141" y="333918"/>
                    <a:pt x="1594841" y="2163046"/>
                    <a:pt x="1601191" y="2255810"/>
                  </a:cubicBezTo>
                  <a:cubicBezTo>
                    <a:pt x="1607541" y="2396146"/>
                    <a:pt x="1603731" y="2538861"/>
                    <a:pt x="1603731" y="2679197"/>
                  </a:cubicBezTo>
                  <a:cubicBezTo>
                    <a:pt x="1603731" y="2802883"/>
                    <a:pt x="1605001" y="2917055"/>
                    <a:pt x="1606271" y="3037354"/>
                  </a:cubicBezTo>
                  <a:cubicBezTo>
                    <a:pt x="1606271" y="3058944"/>
                    <a:pt x="1606271" y="3072914"/>
                    <a:pt x="1606271" y="3097044"/>
                  </a:cubicBezTo>
                  <a:cubicBezTo>
                    <a:pt x="1583411" y="3097044"/>
                    <a:pt x="1563091" y="3098314"/>
                    <a:pt x="1543118" y="3097044"/>
                  </a:cubicBezTo>
                  <a:cubicBezTo>
                    <a:pt x="1466082" y="3091964"/>
                    <a:pt x="1387860" y="3098314"/>
                    <a:pt x="1310824" y="3093234"/>
                  </a:cubicBezTo>
                  <a:cubicBezTo>
                    <a:pt x="1264602" y="3089424"/>
                    <a:pt x="1219565" y="3091964"/>
                    <a:pt x="1173343" y="3089424"/>
                  </a:cubicBezTo>
                  <a:cubicBezTo>
                    <a:pt x="1152010" y="3088154"/>
                    <a:pt x="1130677" y="3086884"/>
                    <a:pt x="1109344" y="3085614"/>
                  </a:cubicBezTo>
                  <a:cubicBezTo>
                    <a:pt x="1096307" y="3085614"/>
                    <a:pt x="1084455" y="3086884"/>
                    <a:pt x="1071418" y="3086884"/>
                  </a:cubicBezTo>
                  <a:cubicBezTo>
                    <a:pt x="1038233" y="3085614"/>
                    <a:pt x="946975" y="3086884"/>
                    <a:pt x="913790" y="3085614"/>
                  </a:cubicBezTo>
                  <a:cubicBezTo>
                    <a:pt x="890086" y="3084344"/>
                    <a:pt x="416016" y="3093234"/>
                    <a:pt x="392313" y="3091964"/>
                  </a:cubicBezTo>
                  <a:cubicBezTo>
                    <a:pt x="386387" y="3091964"/>
                    <a:pt x="379276" y="3093234"/>
                    <a:pt x="373350" y="3093234"/>
                  </a:cubicBezTo>
                  <a:cubicBezTo>
                    <a:pt x="359128" y="3093234"/>
                    <a:pt x="346091" y="3094504"/>
                    <a:pt x="331869" y="3094504"/>
                  </a:cubicBezTo>
                  <a:cubicBezTo>
                    <a:pt x="296314" y="3094504"/>
                    <a:pt x="261944" y="3093234"/>
                    <a:pt x="226388" y="3091964"/>
                  </a:cubicBezTo>
                  <a:cubicBezTo>
                    <a:pt x="205055" y="3090694"/>
                    <a:pt x="183722" y="3089424"/>
                    <a:pt x="163574" y="3088154"/>
                  </a:cubicBezTo>
                  <a:cubicBezTo>
                    <a:pt x="125649" y="3086884"/>
                    <a:pt x="87723" y="3085614"/>
                    <a:pt x="48260" y="3085614"/>
                  </a:cubicBezTo>
                  <a:cubicBezTo>
                    <a:pt x="38100" y="3085614"/>
                    <a:pt x="29210" y="3085614"/>
                    <a:pt x="19050" y="3084344"/>
                  </a:cubicBezTo>
                  <a:cubicBezTo>
                    <a:pt x="10160" y="3083074"/>
                    <a:pt x="5080" y="3076724"/>
                    <a:pt x="7620" y="3067834"/>
                  </a:cubicBezTo>
                  <a:cubicBezTo>
                    <a:pt x="16510" y="3035984"/>
                    <a:pt x="12700" y="2976520"/>
                    <a:pt x="11430" y="2914677"/>
                  </a:cubicBezTo>
                  <a:cubicBezTo>
                    <a:pt x="10160" y="2788612"/>
                    <a:pt x="6350" y="2664926"/>
                    <a:pt x="7620" y="2538861"/>
                  </a:cubicBezTo>
                  <a:cubicBezTo>
                    <a:pt x="5080" y="2381875"/>
                    <a:pt x="0" y="438575"/>
                    <a:pt x="7620" y="279210"/>
                  </a:cubicBezTo>
                  <a:cubicBezTo>
                    <a:pt x="8890" y="248289"/>
                    <a:pt x="7620" y="214989"/>
                    <a:pt x="8890" y="184067"/>
                  </a:cubicBezTo>
                  <a:cubicBezTo>
                    <a:pt x="10160" y="134117"/>
                    <a:pt x="12700" y="7941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58094" y="30480"/>
                    <a:pt x="77056" y="29210"/>
                  </a:cubicBezTo>
                  <a:cubicBezTo>
                    <a:pt x="109056" y="25400"/>
                    <a:pt x="141056" y="22860"/>
                    <a:pt x="174241" y="20320"/>
                  </a:cubicBezTo>
                  <a:cubicBezTo>
                    <a:pt x="196759" y="17780"/>
                    <a:pt x="219277" y="16510"/>
                    <a:pt x="240611" y="13970"/>
                  </a:cubicBezTo>
                  <a:cubicBezTo>
                    <a:pt x="261944" y="11430"/>
                    <a:pt x="284462" y="8890"/>
                    <a:pt x="305795" y="8890"/>
                  </a:cubicBezTo>
                  <a:cubicBezTo>
                    <a:pt x="329499" y="7620"/>
                    <a:pt x="353202" y="10160"/>
                    <a:pt x="376906" y="8890"/>
                  </a:cubicBezTo>
                  <a:cubicBezTo>
                    <a:pt x="406535" y="8890"/>
                    <a:pt x="943419" y="6350"/>
                    <a:pt x="973049" y="5080"/>
                  </a:cubicBezTo>
                  <a:cubicBezTo>
                    <a:pt x="1001493" y="3810"/>
                    <a:pt x="1029937" y="2540"/>
                    <a:pt x="1059566" y="2540"/>
                  </a:cubicBezTo>
                  <a:cubicBezTo>
                    <a:pt x="1108159" y="1270"/>
                    <a:pt x="1155566" y="0"/>
                    <a:pt x="1204158" y="0"/>
                  </a:cubicBezTo>
                  <a:cubicBezTo>
                    <a:pt x="1224306" y="0"/>
                    <a:pt x="1245639" y="2540"/>
                    <a:pt x="1265787" y="2540"/>
                  </a:cubicBezTo>
                  <a:cubicBezTo>
                    <a:pt x="1321490" y="3810"/>
                    <a:pt x="1378379" y="5080"/>
                    <a:pt x="1434082" y="7620"/>
                  </a:cubicBezTo>
                  <a:cubicBezTo>
                    <a:pt x="1463711" y="8890"/>
                    <a:pt x="1493340" y="12700"/>
                    <a:pt x="1522970" y="16510"/>
                  </a:cubicBezTo>
                  <a:cubicBezTo>
                    <a:pt x="1530081" y="16510"/>
                    <a:pt x="1537192" y="16510"/>
                    <a:pt x="1543118" y="16510"/>
                  </a:cubicBezTo>
                  <a:cubicBezTo>
                    <a:pt x="1554201" y="17780"/>
                    <a:pt x="1563091" y="20320"/>
                    <a:pt x="1573251" y="21590"/>
                  </a:cubicBezTo>
                  <a:close/>
                  <a:moveTo>
                    <a:pt x="1583411" y="3080534"/>
                  </a:moveTo>
                  <a:cubicBezTo>
                    <a:pt x="1584681" y="3064024"/>
                    <a:pt x="1585951" y="3051324"/>
                    <a:pt x="1585951" y="3038624"/>
                  </a:cubicBezTo>
                  <a:cubicBezTo>
                    <a:pt x="1584681" y="2905162"/>
                    <a:pt x="1583411" y="2779098"/>
                    <a:pt x="1583411" y="2643519"/>
                  </a:cubicBezTo>
                  <a:cubicBezTo>
                    <a:pt x="1583411" y="2581676"/>
                    <a:pt x="1585951" y="2519832"/>
                    <a:pt x="1584681" y="2457989"/>
                  </a:cubicBezTo>
                  <a:cubicBezTo>
                    <a:pt x="1584681" y="2400903"/>
                    <a:pt x="1583411" y="2341439"/>
                    <a:pt x="1582141" y="2284353"/>
                  </a:cubicBezTo>
                  <a:cubicBezTo>
                    <a:pt x="1577061" y="2196346"/>
                    <a:pt x="1565631" y="374354"/>
                    <a:pt x="1565631" y="286346"/>
                  </a:cubicBezTo>
                  <a:cubicBezTo>
                    <a:pt x="1563091" y="212610"/>
                    <a:pt x="1560551" y="136496"/>
                    <a:pt x="1558011" y="63500"/>
                  </a:cubicBezTo>
                  <a:cubicBezTo>
                    <a:pt x="1556741" y="44450"/>
                    <a:pt x="1555471" y="43180"/>
                    <a:pt x="1539562" y="41910"/>
                  </a:cubicBezTo>
                  <a:cubicBezTo>
                    <a:pt x="1536007" y="41910"/>
                    <a:pt x="1533636" y="41910"/>
                    <a:pt x="1530081" y="40640"/>
                  </a:cubicBezTo>
                  <a:cubicBezTo>
                    <a:pt x="1500452" y="36830"/>
                    <a:pt x="1469637" y="31750"/>
                    <a:pt x="1440008" y="30480"/>
                  </a:cubicBezTo>
                  <a:cubicBezTo>
                    <a:pt x="1367712" y="26670"/>
                    <a:pt x="1294231" y="25400"/>
                    <a:pt x="1221935" y="22860"/>
                  </a:cubicBezTo>
                  <a:cubicBezTo>
                    <a:pt x="1211269" y="22860"/>
                    <a:pt x="1199417" y="22860"/>
                    <a:pt x="1188751" y="22860"/>
                  </a:cubicBezTo>
                  <a:cubicBezTo>
                    <a:pt x="1170973" y="22860"/>
                    <a:pt x="1153195" y="22860"/>
                    <a:pt x="1136603" y="22860"/>
                  </a:cubicBezTo>
                  <a:cubicBezTo>
                    <a:pt x="1098677" y="22860"/>
                    <a:pt x="1060752" y="22860"/>
                    <a:pt x="1024011" y="24130"/>
                  </a:cubicBezTo>
                  <a:cubicBezTo>
                    <a:pt x="992012" y="25400"/>
                    <a:pt x="452757" y="29210"/>
                    <a:pt x="420757" y="29210"/>
                  </a:cubicBezTo>
                  <a:cubicBezTo>
                    <a:pt x="368609" y="29210"/>
                    <a:pt x="316462" y="26670"/>
                    <a:pt x="264314" y="33020"/>
                  </a:cubicBezTo>
                  <a:cubicBezTo>
                    <a:pt x="237055" y="36830"/>
                    <a:pt x="210981" y="36830"/>
                    <a:pt x="184907" y="38100"/>
                  </a:cubicBezTo>
                  <a:cubicBezTo>
                    <a:pt x="139871" y="41910"/>
                    <a:pt x="94834" y="45720"/>
                    <a:pt x="49530" y="50800"/>
                  </a:cubicBezTo>
                  <a:cubicBezTo>
                    <a:pt x="36830" y="50800"/>
                    <a:pt x="34290" y="53340"/>
                    <a:pt x="33020" y="72274"/>
                  </a:cubicBezTo>
                  <a:cubicBezTo>
                    <a:pt x="31750" y="115088"/>
                    <a:pt x="31750" y="157903"/>
                    <a:pt x="30480" y="200717"/>
                  </a:cubicBezTo>
                  <a:cubicBezTo>
                    <a:pt x="29210" y="272075"/>
                    <a:pt x="26670" y="341054"/>
                    <a:pt x="25400" y="412411"/>
                  </a:cubicBezTo>
                  <a:cubicBezTo>
                    <a:pt x="20320" y="488525"/>
                    <a:pt x="26670" y="2348575"/>
                    <a:pt x="29210" y="2424689"/>
                  </a:cubicBezTo>
                  <a:cubicBezTo>
                    <a:pt x="29210" y="2505561"/>
                    <a:pt x="29210" y="2588811"/>
                    <a:pt x="30480" y="2669683"/>
                  </a:cubicBezTo>
                  <a:cubicBezTo>
                    <a:pt x="30480" y="2729147"/>
                    <a:pt x="33020" y="2788612"/>
                    <a:pt x="33020" y="2848076"/>
                  </a:cubicBezTo>
                  <a:cubicBezTo>
                    <a:pt x="33020" y="2912298"/>
                    <a:pt x="33020" y="2976520"/>
                    <a:pt x="31750" y="3038624"/>
                  </a:cubicBezTo>
                  <a:cubicBezTo>
                    <a:pt x="31750" y="3042434"/>
                    <a:pt x="31750" y="3044974"/>
                    <a:pt x="31750" y="3048784"/>
                  </a:cubicBezTo>
                  <a:cubicBezTo>
                    <a:pt x="31750" y="3058944"/>
                    <a:pt x="35560" y="3062754"/>
                    <a:pt x="44450" y="3062754"/>
                  </a:cubicBezTo>
                  <a:cubicBezTo>
                    <a:pt x="60464" y="3062754"/>
                    <a:pt x="77056" y="3064024"/>
                    <a:pt x="92464" y="3064024"/>
                  </a:cubicBezTo>
                  <a:cubicBezTo>
                    <a:pt x="114982" y="3064024"/>
                    <a:pt x="138686" y="3061484"/>
                    <a:pt x="161204" y="3064024"/>
                  </a:cubicBezTo>
                  <a:cubicBezTo>
                    <a:pt x="197944" y="3067834"/>
                    <a:pt x="234685" y="3070374"/>
                    <a:pt x="271425" y="3069104"/>
                  </a:cubicBezTo>
                  <a:cubicBezTo>
                    <a:pt x="295129" y="3067834"/>
                    <a:pt x="317647" y="3070374"/>
                    <a:pt x="341350" y="3070374"/>
                  </a:cubicBezTo>
                  <a:cubicBezTo>
                    <a:pt x="375721" y="3070374"/>
                    <a:pt x="410091" y="3069104"/>
                    <a:pt x="444461" y="3070374"/>
                  </a:cubicBezTo>
                  <a:cubicBezTo>
                    <a:pt x="495423" y="3071644"/>
                    <a:pt x="1054826" y="3061484"/>
                    <a:pt x="1106973" y="3064024"/>
                  </a:cubicBezTo>
                  <a:cubicBezTo>
                    <a:pt x="1129492" y="3065294"/>
                    <a:pt x="1152010" y="3066564"/>
                    <a:pt x="1173343" y="3066564"/>
                  </a:cubicBezTo>
                  <a:cubicBezTo>
                    <a:pt x="1212454" y="3069104"/>
                    <a:pt x="1250380" y="3065294"/>
                    <a:pt x="1289490" y="3069104"/>
                  </a:cubicBezTo>
                  <a:cubicBezTo>
                    <a:pt x="1321490" y="3071644"/>
                    <a:pt x="1353490" y="3071644"/>
                    <a:pt x="1385490" y="3074184"/>
                  </a:cubicBezTo>
                  <a:cubicBezTo>
                    <a:pt x="1432897" y="3077994"/>
                    <a:pt x="1480304" y="3080534"/>
                    <a:pt x="1527711" y="3081804"/>
                  </a:cubicBezTo>
                  <a:cubicBezTo>
                    <a:pt x="1545488" y="3081804"/>
                    <a:pt x="1563091" y="3080534"/>
                    <a:pt x="1583411" y="3080534"/>
                  </a:cubicBezTo>
                  <a:close/>
                </a:path>
              </a:pathLst>
            </a:custGeom>
            <a:solidFill>
              <a:srgbClr val="2847A4"/>
            </a:solidFill>
          </p:spPr>
        </p:sp>
      </p:grpSp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6749294" y="8385575"/>
            <a:ext cx="1369693" cy="1745449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726563" y="8204600"/>
            <a:ext cx="13239096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000"/>
              </a:lnSpc>
            </a:pPr>
            <a:r>
              <a:rPr lang="en-US" sz="6000" spc="120">
                <a:solidFill>
                  <a:srgbClr val="FFFFFF"/>
                </a:solidFill>
                <a:latin typeface="Clear Sans Bold Bold"/>
              </a:rPr>
              <a:t>Offering Support.</a:t>
            </a:r>
          </a:p>
        </p:txBody>
      </p:sp>
      <p:sp>
        <p:nvSpPr>
          <p:cNvPr name="AutoShape 8" id="8"/>
          <p:cNvSpPr/>
          <p:nvPr/>
        </p:nvSpPr>
        <p:spPr>
          <a:xfrm rot="0">
            <a:off x="10882022" y="1464469"/>
            <a:ext cx="4847884" cy="8572759"/>
          </a:xfrm>
          <a:prstGeom prst="rect">
            <a:avLst/>
          </a:prstGeom>
          <a:solidFill>
            <a:srgbClr val="25383D"/>
          </a:solidFill>
        </p:spPr>
      </p:sp>
      <p:sp>
        <p:nvSpPr>
          <p:cNvPr name="AutoShape 9" id="9"/>
          <p:cNvSpPr/>
          <p:nvPr/>
        </p:nvSpPr>
        <p:spPr>
          <a:xfrm rot="0">
            <a:off x="10882022" y="2133828"/>
            <a:ext cx="4827120" cy="7054080"/>
          </a:xfrm>
          <a:prstGeom prst="rect">
            <a:avLst/>
          </a:prstGeom>
          <a:solidFill>
            <a:srgbClr val="FFD55D"/>
          </a:solidFill>
        </p:spPr>
      </p:sp>
      <p:sp>
        <p:nvSpPr>
          <p:cNvPr name="AutoShape 10" id="10"/>
          <p:cNvSpPr/>
          <p:nvPr/>
        </p:nvSpPr>
        <p:spPr>
          <a:xfrm rot="0">
            <a:off x="10947070" y="5716223"/>
            <a:ext cx="4681772" cy="1741389"/>
          </a:xfrm>
          <a:prstGeom prst="rect">
            <a:avLst/>
          </a:prstGeom>
          <a:solidFill>
            <a:srgbClr val="FFE68B"/>
          </a:solidFill>
        </p:spPr>
      </p:sp>
      <p:sp>
        <p:nvSpPr>
          <p:cNvPr name="AutoShape 11" id="11"/>
          <p:cNvSpPr/>
          <p:nvPr/>
        </p:nvSpPr>
        <p:spPr>
          <a:xfrm rot="0">
            <a:off x="10954697" y="2135821"/>
            <a:ext cx="4681772" cy="1741389"/>
          </a:xfrm>
          <a:prstGeom prst="rect">
            <a:avLst/>
          </a:prstGeom>
          <a:solidFill>
            <a:srgbClr val="FFE68B"/>
          </a:solidFill>
        </p:spPr>
      </p:sp>
      <p:grpSp>
        <p:nvGrpSpPr>
          <p:cNvPr name="Group 12" id="12"/>
          <p:cNvGrpSpPr/>
          <p:nvPr/>
        </p:nvGrpSpPr>
        <p:grpSpPr>
          <a:xfrm rot="0">
            <a:off x="13185492" y="8356235"/>
            <a:ext cx="1027580" cy="203989"/>
            <a:chOff x="0" y="0"/>
            <a:chExt cx="1370107" cy="271985"/>
          </a:xfrm>
        </p:grpSpPr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23300" cy="271985"/>
            </a:xfrm>
            <a:prstGeom prst="rect">
              <a:avLst/>
            </a:prstGeom>
          </p:spPr>
        </p:pic>
        <p:pic>
          <p:nvPicPr>
            <p:cNvPr name="Picture 14" id="14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38534" y="0"/>
              <a:ext cx="123300" cy="271985"/>
            </a:xfrm>
            <a:prstGeom prst="rect">
              <a:avLst/>
            </a:prstGeom>
          </p:spPr>
        </p:pic>
        <p:pic>
          <p:nvPicPr>
            <p:cNvPr name="Picture 15" id="15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277068" y="0"/>
              <a:ext cx="123300" cy="271985"/>
            </a:xfrm>
            <a:prstGeom prst="rect">
              <a:avLst/>
            </a:prstGeom>
          </p:spPr>
        </p:pic>
        <p:pic>
          <p:nvPicPr>
            <p:cNvPr name="Picture 16" id="16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415602" y="0"/>
              <a:ext cx="123300" cy="271985"/>
            </a:xfrm>
            <a:prstGeom prst="rect">
              <a:avLst/>
            </a:prstGeom>
          </p:spPr>
        </p:pic>
        <p:pic>
          <p:nvPicPr>
            <p:cNvPr name="Picture 17" id="17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554136" y="0"/>
              <a:ext cx="123300" cy="271985"/>
            </a:xfrm>
            <a:prstGeom prst="rect">
              <a:avLst/>
            </a:prstGeom>
          </p:spPr>
        </p:pic>
        <p:pic>
          <p:nvPicPr>
            <p:cNvPr name="Picture 18" id="18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692670" y="0"/>
              <a:ext cx="123300" cy="271985"/>
            </a:xfrm>
            <a:prstGeom prst="rect">
              <a:avLst/>
            </a:prstGeom>
          </p:spPr>
        </p:pic>
        <p:pic>
          <p:nvPicPr>
            <p:cNvPr name="Picture 19" id="19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831204" y="0"/>
              <a:ext cx="123300" cy="271985"/>
            </a:xfrm>
            <a:prstGeom prst="rect">
              <a:avLst/>
            </a:prstGeom>
          </p:spPr>
        </p:pic>
        <p:pic>
          <p:nvPicPr>
            <p:cNvPr name="Picture 20" id="20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969739" y="0"/>
              <a:ext cx="123300" cy="271985"/>
            </a:xfrm>
            <a:prstGeom prst="rect">
              <a:avLst/>
            </a:prstGeom>
          </p:spPr>
        </p:pic>
        <p:pic>
          <p:nvPicPr>
            <p:cNvPr name="Picture 21" id="21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108273" y="0"/>
              <a:ext cx="123300" cy="271985"/>
            </a:xfrm>
            <a:prstGeom prst="rect">
              <a:avLst/>
            </a:prstGeom>
          </p:spPr>
        </p:pic>
        <p:pic>
          <p:nvPicPr>
            <p:cNvPr name="Picture 22" id="22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246807" y="0"/>
              <a:ext cx="123300" cy="271985"/>
            </a:xfrm>
            <a:prstGeom prst="rect">
              <a:avLst/>
            </a:prstGeom>
          </p:spPr>
        </p:pic>
      </p:grpSp>
      <p:pic>
        <p:nvPicPr>
          <p:cNvPr name="Picture 23" id="23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4412834" y="9345384"/>
            <a:ext cx="520247" cy="662970"/>
          </a:xfrm>
          <a:prstGeom prst="rect">
            <a:avLst/>
          </a:prstGeom>
        </p:spPr>
      </p:pic>
      <p:grpSp>
        <p:nvGrpSpPr>
          <p:cNvPr name="Group 24" id="24"/>
          <p:cNvGrpSpPr/>
          <p:nvPr/>
        </p:nvGrpSpPr>
        <p:grpSpPr>
          <a:xfrm rot="0">
            <a:off x="13195004" y="8093577"/>
            <a:ext cx="1027580" cy="203989"/>
            <a:chOff x="0" y="0"/>
            <a:chExt cx="1370107" cy="271985"/>
          </a:xfrm>
        </p:grpSpPr>
        <p:pic>
          <p:nvPicPr>
            <p:cNvPr name="Picture 25" id="25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23300" cy="271985"/>
            </a:xfrm>
            <a:prstGeom prst="rect">
              <a:avLst/>
            </a:prstGeom>
          </p:spPr>
        </p:pic>
        <p:pic>
          <p:nvPicPr>
            <p:cNvPr name="Picture 26" id="26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38534" y="0"/>
              <a:ext cx="123300" cy="271985"/>
            </a:xfrm>
            <a:prstGeom prst="rect">
              <a:avLst/>
            </a:prstGeom>
          </p:spPr>
        </p:pic>
        <p:pic>
          <p:nvPicPr>
            <p:cNvPr name="Picture 27" id="27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277068" y="0"/>
              <a:ext cx="123300" cy="271985"/>
            </a:xfrm>
            <a:prstGeom prst="rect">
              <a:avLst/>
            </a:prstGeom>
          </p:spPr>
        </p:pic>
        <p:pic>
          <p:nvPicPr>
            <p:cNvPr name="Picture 28" id="28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415602" y="0"/>
              <a:ext cx="123300" cy="271985"/>
            </a:xfrm>
            <a:prstGeom prst="rect">
              <a:avLst/>
            </a:prstGeom>
          </p:spPr>
        </p:pic>
        <p:pic>
          <p:nvPicPr>
            <p:cNvPr name="Picture 29" id="29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554136" y="0"/>
              <a:ext cx="123300" cy="271985"/>
            </a:xfrm>
            <a:prstGeom prst="rect">
              <a:avLst/>
            </a:prstGeom>
          </p:spPr>
        </p:pic>
        <p:pic>
          <p:nvPicPr>
            <p:cNvPr name="Picture 30" id="30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692670" y="0"/>
              <a:ext cx="123300" cy="271985"/>
            </a:xfrm>
            <a:prstGeom prst="rect">
              <a:avLst/>
            </a:prstGeom>
          </p:spPr>
        </p:pic>
        <p:pic>
          <p:nvPicPr>
            <p:cNvPr name="Picture 31" id="31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831204" y="0"/>
              <a:ext cx="123300" cy="271985"/>
            </a:xfrm>
            <a:prstGeom prst="rect">
              <a:avLst/>
            </a:prstGeom>
          </p:spPr>
        </p:pic>
        <p:pic>
          <p:nvPicPr>
            <p:cNvPr name="Picture 32" id="32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969739" y="0"/>
              <a:ext cx="123300" cy="271985"/>
            </a:xfrm>
            <a:prstGeom prst="rect">
              <a:avLst/>
            </a:prstGeom>
          </p:spPr>
        </p:pic>
        <p:pic>
          <p:nvPicPr>
            <p:cNvPr name="Picture 33" id="33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108273" y="0"/>
              <a:ext cx="123300" cy="271985"/>
            </a:xfrm>
            <a:prstGeom prst="rect">
              <a:avLst/>
            </a:prstGeom>
          </p:spPr>
        </p:pic>
        <p:pic>
          <p:nvPicPr>
            <p:cNvPr name="Picture 34" id="34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246807" y="0"/>
              <a:ext cx="123300" cy="271985"/>
            </a:xfrm>
            <a:prstGeom prst="rect">
              <a:avLst/>
            </a:prstGeom>
          </p:spPr>
        </p:pic>
      </p:grpSp>
      <p:grpSp>
        <p:nvGrpSpPr>
          <p:cNvPr name="Group 35" id="35"/>
          <p:cNvGrpSpPr/>
          <p:nvPr/>
        </p:nvGrpSpPr>
        <p:grpSpPr>
          <a:xfrm rot="0">
            <a:off x="13200340" y="8641920"/>
            <a:ext cx="1027580" cy="203989"/>
            <a:chOff x="0" y="0"/>
            <a:chExt cx="1370107" cy="271985"/>
          </a:xfrm>
        </p:grpSpPr>
        <p:pic>
          <p:nvPicPr>
            <p:cNvPr name="Picture 36" id="36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23300" cy="271985"/>
            </a:xfrm>
            <a:prstGeom prst="rect">
              <a:avLst/>
            </a:prstGeom>
          </p:spPr>
        </p:pic>
        <p:pic>
          <p:nvPicPr>
            <p:cNvPr name="Picture 37" id="37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38534" y="0"/>
              <a:ext cx="123300" cy="271985"/>
            </a:xfrm>
            <a:prstGeom prst="rect">
              <a:avLst/>
            </a:prstGeom>
          </p:spPr>
        </p:pic>
        <p:pic>
          <p:nvPicPr>
            <p:cNvPr name="Picture 38" id="38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277068" y="0"/>
              <a:ext cx="123300" cy="271985"/>
            </a:xfrm>
            <a:prstGeom prst="rect">
              <a:avLst/>
            </a:prstGeom>
          </p:spPr>
        </p:pic>
        <p:pic>
          <p:nvPicPr>
            <p:cNvPr name="Picture 39" id="39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415602" y="0"/>
              <a:ext cx="123300" cy="271985"/>
            </a:xfrm>
            <a:prstGeom prst="rect">
              <a:avLst/>
            </a:prstGeom>
          </p:spPr>
        </p:pic>
        <p:pic>
          <p:nvPicPr>
            <p:cNvPr name="Picture 40" id="40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554136" y="0"/>
              <a:ext cx="123300" cy="271985"/>
            </a:xfrm>
            <a:prstGeom prst="rect">
              <a:avLst/>
            </a:prstGeom>
          </p:spPr>
        </p:pic>
        <p:pic>
          <p:nvPicPr>
            <p:cNvPr name="Picture 41" id="41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692670" y="0"/>
              <a:ext cx="123300" cy="271985"/>
            </a:xfrm>
            <a:prstGeom prst="rect">
              <a:avLst/>
            </a:prstGeom>
          </p:spPr>
        </p:pic>
        <p:pic>
          <p:nvPicPr>
            <p:cNvPr name="Picture 42" id="42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831204" y="0"/>
              <a:ext cx="123300" cy="271985"/>
            </a:xfrm>
            <a:prstGeom prst="rect">
              <a:avLst/>
            </a:prstGeom>
          </p:spPr>
        </p:pic>
        <p:pic>
          <p:nvPicPr>
            <p:cNvPr name="Picture 43" id="43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969739" y="0"/>
              <a:ext cx="123300" cy="271985"/>
            </a:xfrm>
            <a:prstGeom prst="rect">
              <a:avLst/>
            </a:prstGeom>
          </p:spPr>
        </p:pic>
        <p:pic>
          <p:nvPicPr>
            <p:cNvPr name="Picture 44" id="44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108273" y="0"/>
              <a:ext cx="123300" cy="271985"/>
            </a:xfrm>
            <a:prstGeom prst="rect">
              <a:avLst/>
            </a:prstGeom>
          </p:spPr>
        </p:pic>
        <p:pic>
          <p:nvPicPr>
            <p:cNvPr name="Picture 45" id="45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246807" y="0"/>
              <a:ext cx="123300" cy="271985"/>
            </a:xfrm>
            <a:prstGeom prst="rect">
              <a:avLst/>
            </a:prstGeom>
          </p:spPr>
        </p:pic>
      </p:grpSp>
      <p:grpSp>
        <p:nvGrpSpPr>
          <p:cNvPr name="Group 46" id="46"/>
          <p:cNvGrpSpPr/>
          <p:nvPr/>
        </p:nvGrpSpPr>
        <p:grpSpPr>
          <a:xfrm rot="0">
            <a:off x="14232971" y="8090369"/>
            <a:ext cx="1027580" cy="203989"/>
            <a:chOff x="0" y="0"/>
            <a:chExt cx="1370107" cy="271985"/>
          </a:xfrm>
        </p:grpSpPr>
        <p:pic>
          <p:nvPicPr>
            <p:cNvPr name="Picture 47" id="47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23300" cy="271985"/>
            </a:xfrm>
            <a:prstGeom prst="rect">
              <a:avLst/>
            </a:prstGeom>
          </p:spPr>
        </p:pic>
        <p:pic>
          <p:nvPicPr>
            <p:cNvPr name="Picture 48" id="48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38534" y="0"/>
              <a:ext cx="123300" cy="271985"/>
            </a:xfrm>
            <a:prstGeom prst="rect">
              <a:avLst/>
            </a:prstGeom>
          </p:spPr>
        </p:pic>
        <p:pic>
          <p:nvPicPr>
            <p:cNvPr name="Picture 49" id="49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277068" y="0"/>
              <a:ext cx="123300" cy="271985"/>
            </a:xfrm>
            <a:prstGeom prst="rect">
              <a:avLst/>
            </a:prstGeom>
          </p:spPr>
        </p:pic>
        <p:pic>
          <p:nvPicPr>
            <p:cNvPr name="Picture 50" id="50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415602" y="0"/>
              <a:ext cx="123300" cy="271985"/>
            </a:xfrm>
            <a:prstGeom prst="rect">
              <a:avLst/>
            </a:prstGeom>
          </p:spPr>
        </p:pic>
        <p:pic>
          <p:nvPicPr>
            <p:cNvPr name="Picture 51" id="51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554136" y="0"/>
              <a:ext cx="123300" cy="271985"/>
            </a:xfrm>
            <a:prstGeom prst="rect">
              <a:avLst/>
            </a:prstGeom>
          </p:spPr>
        </p:pic>
        <p:pic>
          <p:nvPicPr>
            <p:cNvPr name="Picture 52" id="52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692670" y="0"/>
              <a:ext cx="123300" cy="271985"/>
            </a:xfrm>
            <a:prstGeom prst="rect">
              <a:avLst/>
            </a:prstGeom>
          </p:spPr>
        </p:pic>
        <p:pic>
          <p:nvPicPr>
            <p:cNvPr name="Picture 53" id="53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831204" y="0"/>
              <a:ext cx="123300" cy="271985"/>
            </a:xfrm>
            <a:prstGeom prst="rect">
              <a:avLst/>
            </a:prstGeom>
          </p:spPr>
        </p:pic>
        <p:pic>
          <p:nvPicPr>
            <p:cNvPr name="Picture 54" id="54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969739" y="0"/>
              <a:ext cx="123300" cy="271985"/>
            </a:xfrm>
            <a:prstGeom prst="rect">
              <a:avLst/>
            </a:prstGeom>
          </p:spPr>
        </p:pic>
        <p:pic>
          <p:nvPicPr>
            <p:cNvPr name="Picture 55" id="55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108273" y="0"/>
              <a:ext cx="123300" cy="271985"/>
            </a:xfrm>
            <a:prstGeom prst="rect">
              <a:avLst/>
            </a:prstGeom>
          </p:spPr>
        </p:pic>
        <p:pic>
          <p:nvPicPr>
            <p:cNvPr name="Picture 56" id="56"/>
            <p:cNvPicPr>
              <a:picLocks noChangeAspect="true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246807" y="0"/>
              <a:ext cx="123300" cy="271985"/>
            </a:xfrm>
            <a:prstGeom prst="rect">
              <a:avLst/>
            </a:prstGeom>
          </p:spPr>
        </p:pic>
      </p:grpSp>
      <p:grpSp>
        <p:nvGrpSpPr>
          <p:cNvPr name="Group 57" id="57"/>
          <p:cNvGrpSpPr/>
          <p:nvPr/>
        </p:nvGrpSpPr>
        <p:grpSpPr>
          <a:xfrm rot="0">
            <a:off x="14222584" y="8356235"/>
            <a:ext cx="1027580" cy="203989"/>
            <a:chOff x="0" y="0"/>
            <a:chExt cx="1370107" cy="271985"/>
          </a:xfrm>
        </p:grpSpPr>
        <p:pic>
          <p:nvPicPr>
            <p:cNvPr name="Picture 58" id="58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23300" cy="271985"/>
            </a:xfrm>
            <a:prstGeom prst="rect">
              <a:avLst/>
            </a:prstGeom>
          </p:spPr>
        </p:pic>
        <p:pic>
          <p:nvPicPr>
            <p:cNvPr name="Picture 59" id="59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38534" y="0"/>
              <a:ext cx="123300" cy="271985"/>
            </a:xfrm>
            <a:prstGeom prst="rect">
              <a:avLst/>
            </a:prstGeom>
          </p:spPr>
        </p:pic>
        <p:pic>
          <p:nvPicPr>
            <p:cNvPr name="Picture 60" id="60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277068" y="0"/>
              <a:ext cx="123300" cy="271985"/>
            </a:xfrm>
            <a:prstGeom prst="rect">
              <a:avLst/>
            </a:prstGeom>
          </p:spPr>
        </p:pic>
        <p:pic>
          <p:nvPicPr>
            <p:cNvPr name="Picture 61" id="61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415602" y="0"/>
              <a:ext cx="123300" cy="271985"/>
            </a:xfrm>
            <a:prstGeom prst="rect">
              <a:avLst/>
            </a:prstGeom>
          </p:spPr>
        </p:pic>
        <p:pic>
          <p:nvPicPr>
            <p:cNvPr name="Picture 62" id="62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554136" y="0"/>
              <a:ext cx="123300" cy="271985"/>
            </a:xfrm>
            <a:prstGeom prst="rect">
              <a:avLst/>
            </a:prstGeom>
          </p:spPr>
        </p:pic>
        <p:pic>
          <p:nvPicPr>
            <p:cNvPr name="Picture 63" id="63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692670" y="0"/>
              <a:ext cx="123300" cy="271985"/>
            </a:xfrm>
            <a:prstGeom prst="rect">
              <a:avLst/>
            </a:prstGeom>
          </p:spPr>
        </p:pic>
        <p:pic>
          <p:nvPicPr>
            <p:cNvPr name="Picture 64" id="64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831204" y="0"/>
              <a:ext cx="123300" cy="271985"/>
            </a:xfrm>
            <a:prstGeom prst="rect">
              <a:avLst/>
            </a:prstGeom>
          </p:spPr>
        </p:pic>
        <p:pic>
          <p:nvPicPr>
            <p:cNvPr name="Picture 65" id="65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969739" y="0"/>
              <a:ext cx="123300" cy="271985"/>
            </a:xfrm>
            <a:prstGeom prst="rect">
              <a:avLst/>
            </a:prstGeom>
          </p:spPr>
        </p:pic>
        <p:pic>
          <p:nvPicPr>
            <p:cNvPr name="Picture 66" id="66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108273" y="0"/>
              <a:ext cx="123300" cy="271985"/>
            </a:xfrm>
            <a:prstGeom prst="rect">
              <a:avLst/>
            </a:prstGeom>
          </p:spPr>
        </p:pic>
        <p:pic>
          <p:nvPicPr>
            <p:cNvPr name="Picture 67" id="67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246807" y="0"/>
              <a:ext cx="123300" cy="271985"/>
            </a:xfrm>
            <a:prstGeom prst="rect">
              <a:avLst/>
            </a:prstGeom>
          </p:spPr>
        </p:pic>
      </p:grpSp>
      <p:grpSp>
        <p:nvGrpSpPr>
          <p:cNvPr name="Group 68" id="68"/>
          <p:cNvGrpSpPr/>
          <p:nvPr/>
        </p:nvGrpSpPr>
        <p:grpSpPr>
          <a:xfrm rot="0">
            <a:off x="14232971" y="8641920"/>
            <a:ext cx="1027580" cy="203989"/>
            <a:chOff x="0" y="0"/>
            <a:chExt cx="1370107" cy="271985"/>
          </a:xfrm>
        </p:grpSpPr>
        <p:pic>
          <p:nvPicPr>
            <p:cNvPr name="Picture 69" id="69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0" y="0"/>
              <a:ext cx="123300" cy="271985"/>
            </a:xfrm>
            <a:prstGeom prst="rect">
              <a:avLst/>
            </a:prstGeom>
          </p:spPr>
        </p:pic>
        <p:pic>
          <p:nvPicPr>
            <p:cNvPr name="Picture 70" id="70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38534" y="0"/>
              <a:ext cx="123300" cy="271985"/>
            </a:xfrm>
            <a:prstGeom prst="rect">
              <a:avLst/>
            </a:prstGeom>
          </p:spPr>
        </p:pic>
        <p:pic>
          <p:nvPicPr>
            <p:cNvPr name="Picture 71" id="71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277068" y="0"/>
              <a:ext cx="123300" cy="271985"/>
            </a:xfrm>
            <a:prstGeom prst="rect">
              <a:avLst/>
            </a:prstGeom>
          </p:spPr>
        </p:pic>
        <p:pic>
          <p:nvPicPr>
            <p:cNvPr name="Picture 72" id="72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415602" y="0"/>
              <a:ext cx="123300" cy="271985"/>
            </a:xfrm>
            <a:prstGeom prst="rect">
              <a:avLst/>
            </a:prstGeom>
          </p:spPr>
        </p:pic>
        <p:pic>
          <p:nvPicPr>
            <p:cNvPr name="Picture 73" id="73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554136" y="0"/>
              <a:ext cx="123300" cy="271985"/>
            </a:xfrm>
            <a:prstGeom prst="rect">
              <a:avLst/>
            </a:prstGeom>
          </p:spPr>
        </p:pic>
        <p:pic>
          <p:nvPicPr>
            <p:cNvPr name="Picture 74" id="74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692670" y="0"/>
              <a:ext cx="123300" cy="271985"/>
            </a:xfrm>
            <a:prstGeom prst="rect">
              <a:avLst/>
            </a:prstGeom>
          </p:spPr>
        </p:pic>
        <p:pic>
          <p:nvPicPr>
            <p:cNvPr name="Picture 75" id="75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831204" y="0"/>
              <a:ext cx="123300" cy="271985"/>
            </a:xfrm>
            <a:prstGeom prst="rect">
              <a:avLst/>
            </a:prstGeom>
          </p:spPr>
        </p:pic>
        <p:pic>
          <p:nvPicPr>
            <p:cNvPr name="Picture 76" id="76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969739" y="0"/>
              <a:ext cx="123300" cy="271985"/>
            </a:xfrm>
            <a:prstGeom prst="rect">
              <a:avLst/>
            </a:prstGeom>
          </p:spPr>
        </p:pic>
        <p:pic>
          <p:nvPicPr>
            <p:cNvPr name="Picture 77" id="77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108273" y="0"/>
              <a:ext cx="123300" cy="271985"/>
            </a:xfrm>
            <a:prstGeom prst="rect">
              <a:avLst/>
            </a:prstGeom>
          </p:spPr>
        </p:pic>
        <p:pic>
          <p:nvPicPr>
            <p:cNvPr name="Picture 78" id="78"/>
            <p:cNvPicPr>
              <a:picLocks noChangeAspect="true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0" t="0" r="0" b="0"/>
            <a:stretch>
              <a:fillRect/>
            </a:stretch>
          </p:blipFill>
          <p:spPr>
            <a:xfrm flipH="false" flipV="false" rot="0">
              <a:off x="1246807" y="0"/>
              <a:ext cx="123300" cy="271985"/>
            </a:xfrm>
            <a:prstGeom prst="rect">
              <a:avLst/>
            </a:prstGeom>
          </p:spPr>
        </p:pic>
      </p:grpSp>
      <p:pic>
        <p:nvPicPr>
          <p:cNvPr name="Picture 79" id="79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2941846" y="3765251"/>
            <a:ext cx="2400632" cy="1958916"/>
          </a:xfrm>
          <a:prstGeom prst="rect">
            <a:avLst/>
          </a:prstGeom>
        </p:spPr>
      </p:pic>
      <p:pic>
        <p:nvPicPr>
          <p:cNvPr name="Picture 80" id="80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1727882" y="6151304"/>
            <a:ext cx="1306308" cy="1306308"/>
          </a:xfrm>
          <a:prstGeom prst="rect">
            <a:avLst/>
          </a:prstGeom>
        </p:spPr>
      </p:pic>
      <p:sp>
        <p:nvSpPr>
          <p:cNvPr name="TextBox 81" id="81"/>
          <p:cNvSpPr txBox="true"/>
          <p:nvPr/>
        </p:nvSpPr>
        <p:spPr>
          <a:xfrm rot="0">
            <a:off x="11227695" y="5712748"/>
            <a:ext cx="4078190" cy="612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66"/>
              </a:lnSpc>
            </a:pPr>
            <a:r>
              <a:rPr lang="en-US" sz="1761">
                <a:solidFill>
                  <a:srgbClr val="2847A4"/>
                </a:solidFill>
                <a:latin typeface="Lilita One"/>
              </a:rPr>
              <a:t>HOW MANY MOTHERS GET TO THIS APPOINTMENT IN THE UNITED STATES?</a:t>
            </a:r>
          </a:p>
        </p:txBody>
      </p:sp>
      <p:sp>
        <p:nvSpPr>
          <p:cNvPr name="TextBox 82" id="82"/>
          <p:cNvSpPr txBox="true"/>
          <p:nvPr/>
        </p:nvSpPr>
        <p:spPr>
          <a:xfrm rot="0">
            <a:off x="13153804" y="3984493"/>
            <a:ext cx="1955371" cy="9962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157240" indent="-78620" lvl="1">
              <a:lnSpc>
                <a:spcPts val="1333"/>
              </a:lnSpc>
              <a:buFont typeface="Arial"/>
              <a:buChar char="•"/>
            </a:pPr>
            <a:r>
              <a:rPr lang="en-US" sz="952">
                <a:solidFill>
                  <a:srgbClr val="FFFFFF"/>
                </a:solidFill>
                <a:latin typeface="Rosario"/>
              </a:rPr>
              <a:t>Reduce morbidities and deaths</a:t>
            </a:r>
          </a:p>
          <a:p>
            <a:pPr marL="157240" indent="-78620" lvl="1">
              <a:lnSpc>
                <a:spcPts val="1333"/>
              </a:lnSpc>
              <a:buFont typeface="Arial"/>
              <a:buChar char="•"/>
            </a:pPr>
            <a:r>
              <a:rPr lang="en-US" sz="952">
                <a:solidFill>
                  <a:srgbClr val="FFFFFF"/>
                </a:solidFill>
                <a:latin typeface="Rosario"/>
              </a:rPr>
              <a:t>Improve patient satisfaction</a:t>
            </a:r>
          </a:p>
          <a:p>
            <a:pPr marL="157240" indent="-78620" lvl="1">
              <a:lnSpc>
                <a:spcPts val="1333"/>
              </a:lnSpc>
              <a:buFont typeface="Arial"/>
              <a:buChar char="•"/>
            </a:pPr>
            <a:r>
              <a:rPr lang="en-US" sz="952">
                <a:solidFill>
                  <a:srgbClr val="FFFFFF"/>
                </a:solidFill>
                <a:latin typeface="Rosario"/>
              </a:rPr>
              <a:t>Address problems with depression and chronic conditions</a:t>
            </a:r>
          </a:p>
          <a:p>
            <a:pPr marL="157240" indent="-78620" lvl="1">
              <a:lnSpc>
                <a:spcPts val="1333"/>
              </a:lnSpc>
              <a:buFont typeface="Arial"/>
              <a:buChar char="•"/>
            </a:pPr>
            <a:r>
              <a:rPr lang="en-US" sz="952">
                <a:solidFill>
                  <a:srgbClr val="FFFFFF"/>
                </a:solidFill>
                <a:latin typeface="Rosario"/>
              </a:rPr>
              <a:t>Assess breastfeeding and bonding</a:t>
            </a:r>
          </a:p>
          <a:p>
            <a:pPr marL="157240" indent="-78620" lvl="1">
              <a:lnSpc>
                <a:spcPts val="1333"/>
              </a:lnSpc>
              <a:buFont typeface="Arial"/>
              <a:buChar char="•"/>
            </a:pPr>
            <a:r>
              <a:rPr lang="en-US" sz="952">
                <a:solidFill>
                  <a:srgbClr val="FFFFFF"/>
                </a:solidFill>
                <a:latin typeface="Rosario"/>
              </a:rPr>
              <a:t>Discuss contraception</a:t>
            </a:r>
          </a:p>
        </p:txBody>
      </p:sp>
      <p:pic>
        <p:nvPicPr>
          <p:cNvPr name="Picture 83" id="83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1781804" y="4078250"/>
            <a:ext cx="1917478" cy="1917478"/>
          </a:xfrm>
          <a:prstGeom prst="rect">
            <a:avLst/>
          </a:prstGeom>
        </p:spPr>
      </p:pic>
      <p:pic>
        <p:nvPicPr>
          <p:cNvPr name="Picture 84" id="84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14213072" y="2245200"/>
            <a:ext cx="984654" cy="1378014"/>
          </a:xfrm>
          <a:prstGeom prst="rect">
            <a:avLst/>
          </a:prstGeom>
        </p:spPr>
      </p:pic>
      <p:pic>
        <p:nvPicPr>
          <p:cNvPr name="Picture 85" id="85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7721137" y="3765251"/>
            <a:ext cx="2274560" cy="2829935"/>
          </a:xfrm>
          <a:prstGeom prst="rect">
            <a:avLst/>
          </a:prstGeom>
        </p:spPr>
      </p:pic>
      <p:pic>
        <p:nvPicPr>
          <p:cNvPr name="Picture 86" id="86"/>
          <p:cNvPicPr>
            <a:picLocks noChangeAspect="true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0" t="0" r="0" b="0"/>
          <a:stretch>
            <a:fillRect/>
          </a:stretch>
        </p:blipFill>
        <p:spPr>
          <a:xfrm flipH="false" flipV="false" rot="0">
            <a:off x="882431" y="3885478"/>
            <a:ext cx="3003416" cy="2708535"/>
          </a:xfrm>
          <a:prstGeom prst="rect">
            <a:avLst/>
          </a:prstGeom>
        </p:spPr>
      </p:pic>
      <p:pic>
        <p:nvPicPr>
          <p:cNvPr name="Picture 87" id="87"/>
          <p:cNvPicPr>
            <a:picLocks noChangeAspect="true"/>
          </p:cNvPicPr>
          <p:nvPr/>
        </p:nvPicPr>
        <p:blipFill>
          <a:blip r:embed="rId12"/>
          <a:srcRect l="0" t="0" r="0" b="0"/>
          <a:stretch>
            <a:fillRect/>
          </a:stretch>
        </p:blipFill>
        <p:spPr>
          <a:xfrm flipH="false" flipV="false" rot="0">
            <a:off x="4301788" y="3773519"/>
            <a:ext cx="2847677" cy="2847677"/>
          </a:xfrm>
          <a:prstGeom prst="rect">
            <a:avLst/>
          </a:prstGeom>
        </p:spPr>
      </p:pic>
      <p:sp>
        <p:nvSpPr>
          <p:cNvPr name="TextBox 88" id="88"/>
          <p:cNvSpPr txBox="true"/>
          <p:nvPr/>
        </p:nvSpPr>
        <p:spPr>
          <a:xfrm rot="0">
            <a:off x="1028700" y="457871"/>
            <a:ext cx="6957234" cy="2476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60882" indent="-380441" lvl="1">
              <a:lnSpc>
                <a:spcPts val="4933"/>
              </a:lnSpc>
              <a:buFont typeface="Arial"/>
              <a:buChar char="•"/>
            </a:pPr>
            <a:r>
              <a:rPr lang="en-US" sz="3524">
                <a:solidFill>
                  <a:srgbClr val="000000"/>
                </a:solidFill>
                <a:latin typeface="Nixie One"/>
              </a:rPr>
              <a:t>Evidence</a:t>
            </a:r>
          </a:p>
          <a:p>
            <a:pPr marL="760882" indent="-380441" lvl="1">
              <a:lnSpc>
                <a:spcPts val="4933"/>
              </a:lnSpc>
              <a:buFont typeface="Arial"/>
              <a:buChar char="•"/>
            </a:pPr>
            <a:r>
              <a:rPr lang="en-US" sz="3524">
                <a:solidFill>
                  <a:srgbClr val="000000"/>
                </a:solidFill>
                <a:latin typeface="Nixie One"/>
              </a:rPr>
              <a:t>Resources</a:t>
            </a:r>
          </a:p>
          <a:p>
            <a:pPr marL="760882" indent="-380441" lvl="1">
              <a:lnSpc>
                <a:spcPts val="4933"/>
              </a:lnSpc>
              <a:buFont typeface="Arial"/>
              <a:buChar char="•"/>
            </a:pPr>
            <a:r>
              <a:rPr lang="en-US" sz="3524">
                <a:solidFill>
                  <a:srgbClr val="000000"/>
                </a:solidFill>
                <a:latin typeface="Nixie One"/>
              </a:rPr>
              <a:t>Tools</a:t>
            </a:r>
          </a:p>
          <a:p>
            <a:pPr algn="ctr" marL="760882" indent="-380441" lvl="1">
              <a:lnSpc>
                <a:spcPts val="4933"/>
              </a:lnSpc>
              <a:buFont typeface="Arial"/>
              <a:buChar char="•"/>
            </a:pPr>
            <a:r>
              <a:rPr lang="en-US" sz="3524">
                <a:solidFill>
                  <a:srgbClr val="000000"/>
                </a:solidFill>
                <a:latin typeface="Nixie One"/>
              </a:rPr>
              <a:t>Connecting Women in Need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10882022" y="517801"/>
            <a:ext cx="4847884" cy="769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80"/>
              </a:lnSpc>
            </a:pPr>
            <a:r>
              <a:rPr lang="en-US" sz="2200" spc="219">
                <a:solidFill>
                  <a:srgbClr val="FFD55D"/>
                </a:solidFill>
                <a:latin typeface="Lilita One"/>
              </a:rPr>
              <a:t>HOW OFTEN DO WOMEN RECEIVE RECOMMENDED FOLLOW-UP CARE AFTER BABY?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13195004" y="7674835"/>
            <a:ext cx="1632876" cy="302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466"/>
              </a:lnSpc>
            </a:pPr>
            <a:r>
              <a:rPr lang="en-US" sz="1761">
                <a:solidFill>
                  <a:srgbClr val="25383D"/>
                </a:solidFill>
                <a:latin typeface="Lilita One"/>
              </a:rPr>
              <a:t>MOTHERS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11304082" y="3986788"/>
            <a:ext cx="1559288" cy="12313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466"/>
              </a:lnSpc>
            </a:pPr>
            <a:r>
              <a:rPr lang="en-US" sz="1761">
                <a:solidFill>
                  <a:srgbClr val="25383D"/>
                </a:solidFill>
                <a:latin typeface="Lilita One"/>
              </a:rPr>
              <a:t>FOLLOW-UP CARE IMPROVES HEALTH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11377051" y="7624793"/>
            <a:ext cx="1750339" cy="629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086"/>
              </a:lnSpc>
            </a:pPr>
            <a:r>
              <a:rPr lang="en-US" sz="3633">
                <a:solidFill>
                  <a:srgbClr val="FFFFFF"/>
                </a:solidFill>
                <a:latin typeface="Lilita One"/>
              </a:rPr>
              <a:t>52.5%</a:t>
            </a:r>
          </a:p>
        </p:txBody>
      </p:sp>
      <p:sp>
        <p:nvSpPr>
          <p:cNvPr name="TextBox 93" id="93"/>
          <p:cNvSpPr txBox="true"/>
          <p:nvPr/>
        </p:nvSpPr>
        <p:spPr>
          <a:xfrm rot="0">
            <a:off x="11227695" y="8268991"/>
            <a:ext cx="1835651" cy="576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541"/>
              </a:lnSpc>
            </a:pPr>
            <a:r>
              <a:rPr lang="en-US" sz="1101">
                <a:solidFill>
                  <a:srgbClr val="2847A4"/>
                </a:solidFill>
                <a:latin typeface="Rosario"/>
              </a:rPr>
              <a:t>received a postpartum</a:t>
            </a:r>
          </a:p>
          <a:p>
            <a:pPr algn="r">
              <a:lnSpc>
                <a:spcPts val="1541"/>
              </a:lnSpc>
            </a:pPr>
            <a:r>
              <a:rPr lang="en-US" sz="1101">
                <a:solidFill>
                  <a:srgbClr val="2847A4"/>
                </a:solidFill>
                <a:latin typeface="Rosario"/>
              </a:rPr>
              <a:t>follow-up visit within 60 days of childbirth</a:t>
            </a:r>
          </a:p>
        </p:txBody>
      </p:sp>
      <p:sp>
        <p:nvSpPr>
          <p:cNvPr name="TextBox 94" id="94"/>
          <p:cNvSpPr txBox="true"/>
          <p:nvPr/>
        </p:nvSpPr>
        <p:spPr>
          <a:xfrm rot="0">
            <a:off x="11129105" y="9424324"/>
            <a:ext cx="3607269" cy="252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3"/>
              </a:lnSpc>
            </a:pPr>
            <a:r>
              <a:rPr lang="en-US" sz="1431">
                <a:solidFill>
                  <a:srgbClr val="FFD55D"/>
                </a:solidFill>
                <a:latin typeface="Lilita One"/>
              </a:rPr>
              <a:t>WE CAN LEARN MORE TOGETHER.</a:t>
            </a:r>
          </a:p>
        </p:txBody>
      </p:sp>
      <p:sp>
        <p:nvSpPr>
          <p:cNvPr name="TextBox 95" id="95"/>
          <p:cNvSpPr txBox="true"/>
          <p:nvPr/>
        </p:nvSpPr>
        <p:spPr>
          <a:xfrm rot="0">
            <a:off x="11154836" y="1761017"/>
            <a:ext cx="4121143" cy="2830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89"/>
              </a:lnSpc>
            </a:pPr>
            <a:r>
              <a:rPr lang="en-US" sz="1635">
                <a:solidFill>
                  <a:srgbClr val="FFFFFF"/>
                </a:solidFill>
                <a:latin typeface="Lilita One"/>
              </a:rPr>
              <a:t>QUALITY OF MATERNAL CARE PROJECT</a:t>
            </a:r>
          </a:p>
        </p:txBody>
      </p:sp>
      <p:sp>
        <p:nvSpPr>
          <p:cNvPr name="TextBox 96" id="96"/>
          <p:cNvSpPr txBox="true"/>
          <p:nvPr/>
        </p:nvSpPr>
        <p:spPr>
          <a:xfrm rot="0">
            <a:off x="11225157" y="9675904"/>
            <a:ext cx="3276424" cy="1927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1"/>
              </a:lnSpc>
            </a:pPr>
            <a:r>
              <a:rPr lang="en-US" sz="1101">
                <a:solidFill>
                  <a:srgbClr val="FFFFFF"/>
                </a:solidFill>
                <a:latin typeface="Rosario"/>
              </a:rPr>
              <a:t>Get involved. maternalspotlight.org</a:t>
            </a:r>
          </a:p>
        </p:txBody>
      </p:sp>
      <p:sp>
        <p:nvSpPr>
          <p:cNvPr name="TextBox 97" id="97"/>
          <p:cNvSpPr txBox="true"/>
          <p:nvPr/>
        </p:nvSpPr>
        <p:spPr>
          <a:xfrm rot="0">
            <a:off x="12986997" y="6374738"/>
            <a:ext cx="2139240" cy="830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0"/>
              </a:lnSpc>
            </a:pPr>
            <a:r>
              <a:rPr lang="en-US" sz="1192">
                <a:solidFill>
                  <a:srgbClr val="2847A4"/>
                </a:solidFill>
                <a:latin typeface="Rosario"/>
              </a:rPr>
              <a:t>There is surprisingly little evidence on how often women are visiting their providers after childbirth. </a:t>
            </a:r>
          </a:p>
        </p:txBody>
      </p:sp>
      <p:sp>
        <p:nvSpPr>
          <p:cNvPr name="TextBox 98" id="98"/>
          <p:cNvSpPr txBox="true"/>
          <p:nvPr/>
        </p:nvSpPr>
        <p:spPr>
          <a:xfrm rot="0">
            <a:off x="10332118" y="7497744"/>
            <a:ext cx="3607269" cy="252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3"/>
              </a:lnSpc>
            </a:pPr>
            <a:r>
              <a:rPr lang="en-US" sz="1431">
                <a:solidFill>
                  <a:srgbClr val="2847A4"/>
                </a:solidFill>
                <a:latin typeface="Lilita One"/>
              </a:rPr>
              <a:t>WE INVESTIGATED.</a:t>
            </a:r>
          </a:p>
        </p:txBody>
      </p:sp>
      <p:sp>
        <p:nvSpPr>
          <p:cNvPr name="TextBox 99" id="99"/>
          <p:cNvSpPr txBox="true"/>
          <p:nvPr/>
        </p:nvSpPr>
        <p:spPr>
          <a:xfrm rot="0">
            <a:off x="11377787" y="2607718"/>
            <a:ext cx="2754585" cy="769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1541"/>
              </a:lnSpc>
            </a:pPr>
            <a:r>
              <a:rPr lang="en-US" sz="1101">
                <a:solidFill>
                  <a:srgbClr val="2847A4"/>
                </a:solidFill>
                <a:latin typeface="Rosario"/>
              </a:rPr>
              <a:t>In the past, the American College of OBGYNs has recommended that most women have a postpartum checkup 4 to 6 weeks after giving birth.</a:t>
            </a:r>
          </a:p>
        </p:txBody>
      </p:sp>
      <p:sp>
        <p:nvSpPr>
          <p:cNvPr name="TextBox 100" id="100"/>
          <p:cNvSpPr txBox="true"/>
          <p:nvPr/>
        </p:nvSpPr>
        <p:spPr>
          <a:xfrm rot="0">
            <a:off x="11154836" y="8973828"/>
            <a:ext cx="4300956" cy="182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"/>
              </a:lnSpc>
              <a:spcBef>
                <a:spcPct val="0"/>
              </a:spcBef>
            </a:pPr>
            <a:r>
              <a:rPr lang="en-US" sz="560">
                <a:solidFill>
                  <a:srgbClr val="000000"/>
                </a:solidFill>
                <a:latin typeface="Cerebri"/>
              </a:rPr>
              <a:t>SOURCE: AUTHORS’ ANALYSIS, DISTRIBUTION OF MEDICAL EVENTS, MEDICAL EXPENDITURE PANEL SURVEY, 2005-2015. PRESENTED AT THE AMERICAN PUBLIC HEALTH ASSOCIATION ANNUAL CONFERENCE, PHILADELPHIA 2019.</a:t>
            </a:r>
          </a:p>
        </p:txBody>
      </p:sp>
      <p:sp>
        <p:nvSpPr>
          <p:cNvPr name="TextBox 101" id="101"/>
          <p:cNvSpPr txBox="true"/>
          <p:nvPr/>
        </p:nvSpPr>
        <p:spPr>
          <a:xfrm rot="0">
            <a:off x="11377051" y="2207100"/>
            <a:ext cx="2428823" cy="302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466"/>
              </a:lnSpc>
            </a:pPr>
            <a:r>
              <a:rPr lang="en-US" sz="1761">
                <a:solidFill>
                  <a:srgbClr val="25383D"/>
                </a:solidFill>
                <a:latin typeface="Lilita One"/>
              </a:rPr>
              <a:t>MEDICAL GUIDELINES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>
          <a:blip r:embed="rId2"/>
          <a:srcRect l="0" t="14153" r="0" b="10846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47140" y="6046939"/>
            <a:ext cx="18833683" cy="5657850"/>
            <a:chOff x="0" y="0"/>
            <a:chExt cx="6370900" cy="1913890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6370900" cy="1913890"/>
            </a:xfrm>
            <a:custGeom>
              <a:avLst/>
              <a:gdLst/>
              <a:ahLst/>
              <a:cxnLst/>
              <a:rect r="r" b="b" t="t" l="l"/>
              <a:pathLst>
                <a:path h="1913890" w="6370900">
                  <a:moveTo>
                    <a:pt x="0" y="0"/>
                  </a:moveTo>
                  <a:lnTo>
                    <a:pt x="6370900" y="0"/>
                  </a:lnTo>
                  <a:lnTo>
                    <a:pt x="637090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7027838" y="6991478"/>
            <a:ext cx="1778825" cy="2266822"/>
          </a:xfrm>
          <a:prstGeom prst="rect">
            <a:avLst/>
          </a:prstGeom>
        </p:spPr>
      </p:pic>
      <p:sp>
        <p:nvSpPr>
          <p:cNvPr name="TextBox 5" id="5"/>
          <p:cNvSpPr txBox="true"/>
          <p:nvPr/>
        </p:nvSpPr>
        <p:spPr>
          <a:xfrm rot="0">
            <a:off x="8806664" y="7666737"/>
            <a:ext cx="2304901" cy="821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1C1C17"/>
                </a:solidFill>
                <a:latin typeface="Montserrat Classic"/>
              </a:rPr>
              <a:t>Join Us.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DAEP9hk3AjE</dc:identifier>
  <dcterms:modified xsi:type="dcterms:W3CDTF">2011-08-01T06:04:30Z</dcterms:modified>
  <cp:revision>1</cp:revision>
  <dc:title>MS PPT for CHI</dc:title>
</cp:coreProperties>
</file>